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sldIdLst>
    <p:sldId id="256" r:id="rId3"/>
    <p:sldId id="339" r:id="rId4"/>
    <p:sldId id="314" r:id="rId5"/>
    <p:sldId id="299" r:id="rId6"/>
    <p:sldId id="301" r:id="rId7"/>
    <p:sldId id="275" r:id="rId8"/>
    <p:sldId id="300" r:id="rId9"/>
    <p:sldId id="304" r:id="rId10"/>
    <p:sldId id="302" r:id="rId11"/>
    <p:sldId id="305" r:id="rId12"/>
    <p:sldId id="323" r:id="rId13"/>
    <p:sldId id="324" r:id="rId14"/>
    <p:sldId id="312" r:id="rId15"/>
    <p:sldId id="326" r:id="rId16"/>
    <p:sldId id="328" r:id="rId17"/>
    <p:sldId id="303" r:id="rId18"/>
    <p:sldId id="292" r:id="rId19"/>
    <p:sldId id="293" r:id="rId20"/>
    <p:sldId id="294" r:id="rId21"/>
    <p:sldId id="316" r:id="rId22"/>
    <p:sldId id="276" r:id="rId23"/>
    <p:sldId id="273" r:id="rId24"/>
    <p:sldId id="277" r:id="rId25"/>
    <p:sldId id="329" r:id="rId26"/>
    <p:sldId id="307" r:id="rId27"/>
    <p:sldId id="310" r:id="rId28"/>
    <p:sldId id="311" r:id="rId29"/>
    <p:sldId id="313" r:id="rId30"/>
    <p:sldId id="327" r:id="rId31"/>
    <p:sldId id="287" r:id="rId32"/>
    <p:sldId id="306" r:id="rId33"/>
    <p:sldId id="315" r:id="rId34"/>
    <p:sldId id="280" r:id="rId35"/>
    <p:sldId id="271" r:id="rId36"/>
    <p:sldId id="278" r:id="rId37"/>
    <p:sldId id="279" r:id="rId38"/>
    <p:sldId id="272" r:id="rId39"/>
    <p:sldId id="274" r:id="rId40"/>
    <p:sldId id="317" r:id="rId41"/>
    <p:sldId id="266" r:id="rId42"/>
    <p:sldId id="265" r:id="rId43"/>
    <p:sldId id="331" r:id="rId44"/>
    <p:sldId id="318" r:id="rId45"/>
    <p:sldId id="284" r:id="rId46"/>
    <p:sldId id="285" r:id="rId47"/>
    <p:sldId id="319" r:id="rId48"/>
    <p:sldId id="286" r:id="rId49"/>
    <p:sldId id="257" r:id="rId50"/>
    <p:sldId id="259" r:id="rId51"/>
    <p:sldId id="261" r:id="rId52"/>
    <p:sldId id="295" r:id="rId53"/>
    <p:sldId id="349" r:id="rId54"/>
    <p:sldId id="289" r:id="rId55"/>
    <p:sldId id="290" r:id="rId56"/>
    <p:sldId id="291" r:id="rId57"/>
    <p:sldId id="330" r:id="rId58"/>
    <p:sldId id="320" r:id="rId59"/>
    <p:sldId id="321" r:id="rId60"/>
    <p:sldId id="322" r:id="rId61"/>
    <p:sldId id="332" r:id="rId62"/>
    <p:sldId id="342" r:id="rId63"/>
    <p:sldId id="350" r:id="rId64"/>
    <p:sldId id="351" r:id="rId65"/>
    <p:sldId id="281" r:id="rId66"/>
    <p:sldId id="340" r:id="rId67"/>
    <p:sldId id="341" r:id="rId68"/>
    <p:sldId id="260" r:id="rId69"/>
    <p:sldId id="267" r:id="rId70"/>
    <p:sldId id="309" r:id="rId71"/>
    <p:sldId id="282" r:id="rId72"/>
    <p:sldId id="283" r:id="rId73"/>
    <p:sldId id="343" r:id="rId74"/>
    <p:sldId id="308" r:id="rId75"/>
    <p:sldId id="333" r:id="rId76"/>
    <p:sldId id="334" r:id="rId77"/>
    <p:sldId id="335" r:id="rId78"/>
    <p:sldId id="347" r:id="rId79"/>
    <p:sldId id="336" r:id="rId80"/>
    <p:sldId id="337" r:id="rId81"/>
    <p:sldId id="338" r:id="rId82"/>
    <p:sldId id="345" r:id="rId83"/>
    <p:sldId id="346" r:id="rId84"/>
    <p:sldId id="268" r:id="rId85"/>
    <p:sldId id="262" r:id="rId86"/>
    <p:sldId id="263" r:id="rId87"/>
    <p:sldId id="264" r:id="rId88"/>
    <p:sldId id="270" r:id="rId89"/>
    <p:sldId id="269" r:id="rId90"/>
    <p:sldId id="344" r:id="rId9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CCECFF"/>
    <a:srgbClr val="FFCCFF"/>
    <a:srgbClr val="CC0000"/>
    <a:srgbClr val="000066"/>
    <a:srgbClr val="A50021"/>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0" autoAdjust="0"/>
    <p:restoredTop sz="94660"/>
  </p:normalViewPr>
  <p:slideViewPr>
    <p:cSldViewPr>
      <p:cViewPr varScale="1">
        <p:scale>
          <a:sx n="65" d="100"/>
          <a:sy n="65" d="100"/>
        </p:scale>
        <p:origin x="-570" y="-96"/>
      </p:cViewPr>
      <p:guideLst>
        <p:guide orient="horz" pos="2160"/>
        <p:guide orient="horz" pos="663"/>
        <p:guide pos="2880"/>
        <p:guide pos="93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6.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24.emf"/><Relationship Id="rId1"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FC76B6-5010-4F88-8A3F-82B5501CBA1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5AA77-42BD-4C2A-9636-CB2009834D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A80A4A-1242-4CCE-B993-B78959E6211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Myriad Pro Light" pitchFamily="34" charset="0"/>
              </a:defRPr>
            </a:lvl1pPr>
          </a:lstStyle>
          <a:p>
            <a:r>
              <a:rPr lang="en-US" smtClean="0"/>
              <a:t>Click to edit Master title style</a:t>
            </a:r>
            <a:endParaRPr lang="et-E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smtClean="0"/>
              <a:t>Click icon to add clip art</a:t>
            </a:r>
            <a:endParaRPr lang="et-EE"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1E9C3E-1D63-4D8E-9269-C6D000DB43E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Myriad Pro Light" pitchFamily="34" charset="0"/>
              </a:defRPr>
            </a:lvl1pPr>
          </a:lstStyle>
          <a:p>
            <a:r>
              <a:rPr lang="en-US" smtClean="0"/>
              <a:t>Click to edit Master title style</a:t>
            </a:r>
            <a:endParaRPr lang="et-E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6ADF0B-752A-4EC1-9587-D4B96C08F2B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Myriad Pro Light" pitchFamily="34" charset="0"/>
              </a:defRPr>
            </a:lvl1p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8C69F7D-D979-403D-9384-1A8D59DA12C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t-EE"/>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t-E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6DFD90-FB31-40E6-8615-6C0FC7499E2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563040-B030-4100-96D2-6C50ADA8975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D9DEF5-67FB-476D-A058-5A8B62E0EDF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7AAC88-978D-43D3-9C32-EA182397CEA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9F2FAB-9003-48B4-8184-46CB0851CF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Myriad Pro Light" pitchFamily="34" charset="0"/>
              </a:defRPr>
            </a:lvl1pPr>
          </a:lstStyle>
          <a:p>
            <a:r>
              <a:rPr lang="en-US" dirty="0" smtClean="0"/>
              <a:t>Click to edit Master title style</a:t>
            </a:r>
            <a:endParaRPr lang="et-E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7EDC31-771A-40DF-B2F7-492B2BF7185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F398C8-37D4-4431-B602-F22C9A9666F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E22823-8BF3-4285-832F-E50D8C90930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394FEA-AD66-44A9-B835-3558E9DD434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3DCF7C-A1C8-4AA4-8BD6-1BEF29DDFE6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63F32E-669C-4771-98E4-202C0FDC0E4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504CA4-BB1A-4920-8870-C2310B3F923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4EC798-19B9-44B4-A146-A8CECD0A54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3366"/>
                </a:solidFill>
              </a:defRPr>
            </a:lvl1pPr>
          </a:lstStyle>
          <a:p>
            <a:r>
              <a:rPr lang="en-US" dirty="0" smtClean="0"/>
              <a:t>Click to edit Master title style</a:t>
            </a:r>
            <a:endParaRPr lang="et-E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3366"/>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2CF5D9-98CD-45A9-999D-1329BB3C0C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Light" pitchFamily="34" charset="0"/>
              </a:defRPr>
            </a:lvl1p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C6CCEE-083E-428C-A3B8-5963323D86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BE57AE-22B9-4024-B621-2BA5FE5B10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DDE888-0827-4500-BD34-AD6ECFE32D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DD8601-8F55-42EA-82C3-2F83EEF5B12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12D736-C78F-425E-9B6A-A10B14E9D7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t-E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E37AA5-6307-4F88-BF9F-445C5F2120C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A3E087D-0A1A-46BB-B1BF-F37F92089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txStyles>
    <p:title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Bookman Old Style" pitchFamily="18" charset="0"/>
        </a:defRPr>
      </a:lvl2pPr>
      <a:lvl3pPr algn="ctr" rtl="0" eaLnBrk="0" fontAlgn="base" hangingPunct="0">
        <a:spcBef>
          <a:spcPct val="0"/>
        </a:spcBef>
        <a:spcAft>
          <a:spcPct val="0"/>
        </a:spcAft>
        <a:defRPr sz="4400">
          <a:solidFill>
            <a:srgbClr val="003366"/>
          </a:solidFill>
          <a:latin typeface="Bookman Old Style" pitchFamily="18" charset="0"/>
        </a:defRPr>
      </a:lvl3pPr>
      <a:lvl4pPr algn="ctr" rtl="0" eaLnBrk="0" fontAlgn="base" hangingPunct="0">
        <a:spcBef>
          <a:spcPct val="0"/>
        </a:spcBef>
        <a:spcAft>
          <a:spcPct val="0"/>
        </a:spcAft>
        <a:defRPr sz="4400">
          <a:solidFill>
            <a:srgbClr val="003366"/>
          </a:solidFill>
          <a:latin typeface="Bookman Old Style" pitchFamily="18" charset="0"/>
        </a:defRPr>
      </a:lvl4pPr>
      <a:lvl5pPr algn="ctr" rtl="0" eaLnBrk="0" fontAlgn="base" hangingPunct="0">
        <a:spcBef>
          <a:spcPct val="0"/>
        </a:spcBef>
        <a:spcAft>
          <a:spcPct val="0"/>
        </a:spcAft>
        <a:defRPr sz="4400">
          <a:solidFill>
            <a:srgbClr val="003366"/>
          </a:solidFill>
          <a:latin typeface="Bookman Old Style" pitchFamily="18" charset="0"/>
        </a:defRPr>
      </a:lvl5pPr>
      <a:lvl6pPr marL="457200" algn="ctr" rtl="0" eaLnBrk="1" fontAlgn="base" hangingPunct="1">
        <a:spcBef>
          <a:spcPct val="0"/>
        </a:spcBef>
        <a:spcAft>
          <a:spcPct val="0"/>
        </a:spcAft>
        <a:defRPr sz="4400">
          <a:solidFill>
            <a:srgbClr val="003366"/>
          </a:solidFill>
          <a:latin typeface="Arial" charset="0"/>
        </a:defRPr>
      </a:lvl6pPr>
      <a:lvl7pPr marL="914400" algn="ctr" rtl="0" eaLnBrk="1" fontAlgn="base" hangingPunct="1">
        <a:spcBef>
          <a:spcPct val="0"/>
        </a:spcBef>
        <a:spcAft>
          <a:spcPct val="0"/>
        </a:spcAft>
        <a:defRPr sz="4400">
          <a:solidFill>
            <a:srgbClr val="003366"/>
          </a:solidFill>
          <a:latin typeface="Arial" charset="0"/>
        </a:defRPr>
      </a:lvl7pPr>
      <a:lvl8pPr marL="1371600" algn="ctr" rtl="0" eaLnBrk="1" fontAlgn="base" hangingPunct="1">
        <a:spcBef>
          <a:spcPct val="0"/>
        </a:spcBef>
        <a:spcAft>
          <a:spcPct val="0"/>
        </a:spcAft>
        <a:defRPr sz="4400">
          <a:solidFill>
            <a:srgbClr val="003366"/>
          </a:solidFill>
          <a:latin typeface="Arial" charset="0"/>
        </a:defRPr>
      </a:lvl8pPr>
      <a:lvl9pPr marL="1828800" algn="ctr" rtl="0" eaLnBrk="1" fontAlgn="base" hangingPunct="1">
        <a:spcBef>
          <a:spcPct val="0"/>
        </a:spcBef>
        <a:spcAft>
          <a:spcPct val="0"/>
        </a:spcAft>
        <a:defRPr sz="4400">
          <a:solidFill>
            <a:srgbClr val="003366"/>
          </a:solidFill>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eaLnBrk="1" fontAlgn="base" hangingPunct="1">
        <a:spcBef>
          <a:spcPct val="20000"/>
        </a:spcBef>
        <a:spcAft>
          <a:spcPct val="0"/>
        </a:spcAft>
        <a:buChar char="»"/>
        <a:defRPr sz="2000">
          <a:solidFill>
            <a:srgbClr val="003366"/>
          </a:solidFill>
          <a:latin typeface="+mn-lt"/>
        </a:defRPr>
      </a:lvl6pPr>
      <a:lvl7pPr marL="2971800" indent="-228600" algn="l" rtl="0" eaLnBrk="1" fontAlgn="base" hangingPunct="1">
        <a:spcBef>
          <a:spcPct val="20000"/>
        </a:spcBef>
        <a:spcAft>
          <a:spcPct val="0"/>
        </a:spcAft>
        <a:buChar char="»"/>
        <a:defRPr sz="2000">
          <a:solidFill>
            <a:srgbClr val="003366"/>
          </a:solidFill>
          <a:latin typeface="+mn-lt"/>
        </a:defRPr>
      </a:lvl7pPr>
      <a:lvl8pPr marL="3429000" indent="-228600" algn="l" rtl="0" eaLnBrk="1" fontAlgn="base" hangingPunct="1">
        <a:spcBef>
          <a:spcPct val="20000"/>
        </a:spcBef>
        <a:spcAft>
          <a:spcPct val="0"/>
        </a:spcAft>
        <a:buChar char="»"/>
        <a:defRPr sz="2000">
          <a:solidFill>
            <a:srgbClr val="003366"/>
          </a:solidFill>
          <a:latin typeface="+mn-lt"/>
        </a:defRPr>
      </a:lvl8pPr>
      <a:lvl9pPr marL="3886200" indent="-228600" algn="l" rtl="0" eaLnBrk="1" fontAlgn="base" hangingPunct="1">
        <a:spcBef>
          <a:spcPct val="20000"/>
        </a:spcBef>
        <a:spcAft>
          <a:spcPct val="0"/>
        </a:spcAft>
        <a:buChar char="»"/>
        <a:defRPr sz="2000">
          <a:solidFill>
            <a:srgbClr val="003366"/>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EFA4656-D1B9-4DE6-B0F7-1698357B92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dreads.com/work/quotes/1621115" TargetMode="External"/><Relationship Id="rId2" Type="http://schemas.openxmlformats.org/officeDocument/2006/relationships/hyperlink" Target="http://www.goodreads.com/author/show/2778055.Kurt_Vonnegu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edpsycinteractive.org/topics/cogsys/sq4r.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edpsycinteractive.org/topics/cogsys/sq4r.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mc.com/collateral/about/news/idc-emc-digital-universe-2011-infographic.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chronicle.com/article/Free-Video-Book-From/12642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isrl.uiuc.edu/~amag/langev/pubtype/inbook_TheEvolutionaryEmergenceofLanguageSocialFunctionandtheOriginsofLinguisticForm.html" TargetMode="External"/><Relationship Id="rId2" Type="http://schemas.openxmlformats.org/officeDocument/2006/relationships/hyperlink" Target="http://www.isrl.uiuc.edu/~amag/langev/pubtype/inbook_LanguageEvolutionTheStatesoftheArt.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isrl.uiuc.edu/~amag/langev/pubtype/inbook_TheEvolutionaryEmergenceofLanguageSocialFunctionandtheOriginsofLinguisticForm.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opencyc.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www.jabberwacky.com/" TargetMode="External"/><Relationship Id="rId2" Type="http://schemas.openxmlformats.org/officeDocument/2006/relationships/hyperlink" Target="http://rtw.ml.cmu.edu/rtw/"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sl.sony.fr/downloads/papers/2000/steels-ecai2000.pdf" TargetMode="External"/><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oleObject" Target="../embeddings/oleObject12.bin"/><Relationship Id="rId10" Type="http://schemas.openxmlformats.org/officeDocument/2006/relationships/oleObject" Target="../embeddings/oleObject17.bin"/><Relationship Id="rId4" Type="http://schemas.openxmlformats.org/officeDocument/2006/relationships/oleObject" Target="../embeddings/oleObject11.bin"/><Relationship Id="rId9" Type="http://schemas.openxmlformats.org/officeDocument/2006/relationships/oleObject" Target="../embeddings/oleObject16.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7.png"/><Relationship Id="rId4" Type="http://schemas.openxmlformats.org/officeDocument/2006/relationships/oleObject" Target="../embeddings/oleObject19.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21.bin"/></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 Id="rId9" Type="http://schemas.openxmlformats.org/officeDocument/2006/relationships/oleObject" Target="../embeddings/oleObject28.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 Id="rId9" Type="http://schemas.openxmlformats.org/officeDocument/2006/relationships/oleObject" Target="../embeddings/oleObject35.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1.png"/><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56.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www.aft.org/american_educator/%20spring2003/biemiller.html"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700213"/>
            <a:ext cx="7772400" cy="1900237"/>
          </a:xfrm>
        </p:spPr>
        <p:txBody>
          <a:bodyPr/>
          <a:lstStyle/>
          <a:p>
            <a:pPr eaLnBrk="1" hangingPunct="1"/>
            <a:r>
              <a:rPr lang="et-EE" sz="4000" dirty="0" err="1" smtClean="0">
                <a:latin typeface="Broadway" pitchFamily="82" charset="0"/>
                <a:cs typeface="Aharoni" pitchFamily="2" charset="-79"/>
              </a:rPr>
              <a:t>Emergence</a:t>
            </a:r>
            <a:r>
              <a:rPr lang="et-EE" sz="4000" dirty="0" smtClean="0">
                <a:latin typeface="Broadway" pitchFamily="82" charset="0"/>
                <a:cs typeface="Aharoni" pitchFamily="2" charset="-79"/>
              </a:rPr>
              <a:t> </a:t>
            </a:r>
            <a:r>
              <a:rPr lang="et-EE" sz="4000" dirty="0" err="1" smtClean="0">
                <a:latin typeface="Broadway" pitchFamily="82" charset="0"/>
                <a:cs typeface="Aharoni" pitchFamily="2" charset="-79"/>
              </a:rPr>
              <a:t>of</a:t>
            </a:r>
            <a:r>
              <a:rPr lang="et-EE" sz="4000" dirty="0" smtClean="0">
                <a:latin typeface="Broadway" pitchFamily="82" charset="0"/>
                <a:cs typeface="Aharoni" pitchFamily="2" charset="-79"/>
              </a:rPr>
              <a:t> </a:t>
            </a:r>
            <a:r>
              <a:rPr lang="et-EE" sz="4000" dirty="0" err="1" smtClean="0">
                <a:latin typeface="Broadway" pitchFamily="82" charset="0"/>
                <a:cs typeface="Aharoni" pitchFamily="2" charset="-79"/>
              </a:rPr>
              <a:t>Communication</a:t>
            </a:r>
            <a:r>
              <a:rPr lang="et-EE" sz="4000" dirty="0" smtClean="0">
                <a:latin typeface="Broadway" pitchFamily="82" charset="0"/>
                <a:cs typeface="Aharoni" pitchFamily="2" charset="-79"/>
              </a:rPr>
              <a:t> and </a:t>
            </a:r>
            <a:r>
              <a:rPr lang="et-EE" sz="4000" dirty="0" err="1" smtClean="0">
                <a:latin typeface="Broadway" pitchFamily="82" charset="0"/>
                <a:cs typeface="Aharoni" pitchFamily="2" charset="-79"/>
              </a:rPr>
              <a:t>Information</a:t>
            </a:r>
            <a:r>
              <a:rPr lang="en-US" sz="4000" dirty="0" smtClean="0">
                <a:latin typeface="Broadway" pitchFamily="82" charset="0"/>
                <a:cs typeface="Aharoni" pitchFamily="2" charset="-79"/>
              </a:rPr>
              <a:t> </a:t>
            </a:r>
          </a:p>
        </p:txBody>
      </p:sp>
      <p:sp>
        <p:nvSpPr>
          <p:cNvPr id="7171" name="Rectangle 3"/>
          <p:cNvSpPr>
            <a:spLocks noGrp="1" noChangeArrowheads="1"/>
          </p:cNvSpPr>
          <p:nvPr>
            <p:ph type="subTitle" idx="1"/>
          </p:nvPr>
        </p:nvSpPr>
        <p:spPr>
          <a:xfrm>
            <a:off x="1371600" y="3860800"/>
            <a:ext cx="6400800" cy="1008063"/>
          </a:xfrm>
        </p:spPr>
        <p:txBody>
          <a:bodyPr/>
          <a:lstStyle/>
          <a:p>
            <a:pPr eaLnBrk="1" hangingPunct="1">
              <a:lnSpc>
                <a:spcPct val="90000"/>
              </a:lnSpc>
            </a:pPr>
            <a:r>
              <a:rPr lang="et-EE" sz="2400" smtClean="0"/>
              <a:t>Jaak Henno,</a:t>
            </a:r>
          </a:p>
          <a:p>
            <a:pPr eaLnBrk="1" hangingPunct="1">
              <a:lnSpc>
                <a:spcPct val="90000"/>
              </a:lnSpc>
            </a:pPr>
            <a:r>
              <a:rPr lang="et-EE" sz="2400" smtClean="0"/>
              <a:t>Tallinn Technical University</a:t>
            </a:r>
          </a:p>
        </p:txBody>
      </p:sp>
      <p:sp>
        <p:nvSpPr>
          <p:cNvPr id="4" name="TextBox 3"/>
          <p:cNvSpPr txBox="1">
            <a:spLocks noChangeArrowheads="1"/>
          </p:cNvSpPr>
          <p:nvPr/>
        </p:nvSpPr>
        <p:spPr bwMode="auto">
          <a:xfrm>
            <a:off x="4572000" y="5229225"/>
            <a:ext cx="4321175" cy="646113"/>
          </a:xfrm>
          <a:prstGeom prst="rect">
            <a:avLst/>
          </a:prstGeom>
          <a:noFill/>
          <a:ln w="9525">
            <a:noFill/>
            <a:miter lim="800000"/>
            <a:headEnd/>
            <a:tailEnd/>
          </a:ln>
        </p:spPr>
        <p:txBody>
          <a:bodyPr>
            <a:spAutoFit/>
          </a:bodyPr>
          <a:lstStyle/>
          <a:p>
            <a:r>
              <a:rPr lang="en-US"/>
              <a:t>“Nothing in this book is true.” </a:t>
            </a:r>
            <a:br>
              <a:rPr lang="en-US"/>
            </a:br>
            <a:r>
              <a:rPr lang="en-US"/>
              <a:t>― </a:t>
            </a:r>
            <a:r>
              <a:rPr lang="en-US">
                <a:hlinkClick r:id="rId2"/>
              </a:rPr>
              <a:t>Kurt Vonnegut</a:t>
            </a:r>
            <a:r>
              <a:rPr lang="en-US"/>
              <a:t>, </a:t>
            </a:r>
            <a:r>
              <a:rPr lang="en-US" i="1">
                <a:hlinkClick r:id="rId3"/>
              </a:rPr>
              <a:t>Cat’s Cradle</a:t>
            </a:r>
            <a:r>
              <a:rPr lang="en-US" i="1"/>
              <a:t> </a:t>
            </a:r>
            <a:endParaRPr lang="et-EE"/>
          </a:p>
        </p:txBody>
      </p:sp>
      <p:sp>
        <p:nvSpPr>
          <p:cNvPr id="5" name="TextBox 4"/>
          <p:cNvSpPr txBox="1">
            <a:spLocks noChangeArrowheads="1"/>
          </p:cNvSpPr>
          <p:nvPr/>
        </p:nvSpPr>
        <p:spPr bwMode="auto">
          <a:xfrm>
            <a:off x="4572000" y="5951538"/>
            <a:ext cx="4473575" cy="646112"/>
          </a:xfrm>
          <a:prstGeom prst="rect">
            <a:avLst/>
          </a:prstGeom>
          <a:noFill/>
          <a:ln w="9525">
            <a:noFill/>
            <a:miter lim="800000"/>
            <a:headEnd/>
            <a:tailEnd/>
          </a:ln>
        </p:spPr>
        <p:txBody>
          <a:bodyPr>
            <a:spAutoFit/>
          </a:bodyPr>
          <a:lstStyle/>
          <a:p>
            <a:r>
              <a:rPr lang="en-US"/>
              <a:t>“</a:t>
            </a:r>
            <a:r>
              <a:rPr lang="et-EE"/>
              <a:t> Not everything here might be untrue</a:t>
            </a:r>
            <a:r>
              <a:rPr lang="en-US"/>
              <a:t>.” </a:t>
            </a:r>
            <a:br>
              <a:rPr lang="en-US"/>
            </a:br>
            <a:r>
              <a:rPr lang="en-US"/>
              <a:t>― </a:t>
            </a:r>
            <a:r>
              <a:rPr lang="et-EE"/>
              <a:t>JH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childTnLst>
                          </p:cTn>
                        </p:par>
                        <p:par>
                          <p:cTn id="15" fill="hold">
                            <p:stCondLst>
                              <p:cond delay="0"/>
                            </p:stCondLst>
                            <p:childTnLst>
                              <p:par>
                                <p:cTn id="16" presetID="3"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3000"/>
                                        <p:tgtEl>
                                          <p:spTgt spid="4"/>
                                        </p:tgtEl>
                                      </p:cBhvr>
                                    </p:animEffect>
                                  </p:childTnLst>
                                </p:cTn>
                              </p:par>
                            </p:childTnLst>
                          </p:cTn>
                        </p:par>
                        <p:par>
                          <p:cTn id="19" fill="hold">
                            <p:stCondLst>
                              <p:cond delay="3000"/>
                            </p:stCondLst>
                            <p:childTnLst>
                              <p:par>
                                <p:cTn id="20" presetID="3" presetClass="entr" presetSubtype="10" fill="hold" grpId="0" nodeType="afterEffect">
                                  <p:stCondLst>
                                    <p:cond delay="300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t-EE" dirty="0" smtClean="0"/>
              <a:t>Properties of Information</a:t>
            </a:r>
          </a:p>
        </p:txBody>
      </p:sp>
      <p:sp>
        <p:nvSpPr>
          <p:cNvPr id="17411" name="Content Placeholder 2"/>
          <p:cNvSpPr>
            <a:spLocks noGrp="1"/>
          </p:cNvSpPr>
          <p:nvPr>
            <p:ph idx="1"/>
          </p:nvPr>
        </p:nvSpPr>
        <p:spPr/>
        <p:txBody>
          <a:bodyPr/>
          <a:lstStyle/>
          <a:p>
            <a:r>
              <a:rPr lang="et-EE" dirty="0" smtClean="0"/>
              <a:t>Instead of conservation information has quite an opposite character: it grows – like a fire or explosion</a:t>
            </a:r>
          </a:p>
          <a:p>
            <a:r>
              <a:rPr lang="et-EE" dirty="0" smtClean="0"/>
              <a:t>If somebody/some organization has more information it can act more effectively and also gathere more information</a:t>
            </a:r>
          </a:p>
          <a:p>
            <a:r>
              <a:rPr lang="et-EE" dirty="0" smtClean="0"/>
              <a:t>This in turn allows it to grow and propagate further</a:t>
            </a:r>
          </a:p>
          <a:p>
            <a:endParaRPr lang="et-EE"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r>
              <a:rPr lang="en-US" dirty="0" smtClean="0"/>
              <a:t>Information is not just an abstract concept</a:t>
            </a:r>
            <a:r>
              <a:rPr lang="et-EE" dirty="0" smtClean="0"/>
              <a:t>..</a:t>
            </a:r>
            <a:r>
              <a:rPr lang="en-US" dirty="0" smtClean="0"/>
              <a:t>. It is a concrete property of matter and energy that is quantifiable and measurable</a:t>
            </a:r>
            <a:endParaRPr lang="et-EE" dirty="0" smtClean="0"/>
          </a:p>
          <a:p>
            <a:r>
              <a:rPr lang="et-EE" dirty="0" smtClean="0"/>
              <a:t>Nature ... attempts to dissipate stored information just as it attempts to increase entropy; the two ideas are exactly the same</a:t>
            </a:r>
          </a:p>
          <a:p>
            <a:pPr lvl="3"/>
            <a:endParaRPr lang="et-EE" dirty="0" smtClean="0"/>
          </a:p>
          <a:p>
            <a:pPr lvl="3"/>
            <a:r>
              <a:rPr lang="en-US" dirty="0" smtClean="0"/>
              <a:t>Charles </a:t>
            </a:r>
            <a:r>
              <a:rPr lang="en-US" dirty="0" err="1" smtClean="0"/>
              <a:t>Seife</a:t>
            </a:r>
            <a:r>
              <a:rPr lang="en-US" dirty="0" smtClean="0"/>
              <a:t>, </a:t>
            </a:r>
            <a:r>
              <a:rPr lang="en-US" u="sng" dirty="0" smtClean="0"/>
              <a:t>Decoding the Universe</a:t>
            </a:r>
            <a:r>
              <a:rPr lang="en-US" dirty="0" smtClean="0"/>
              <a:t>, 2006</a:t>
            </a:r>
            <a:endParaRPr lang="et-E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r>
              <a:rPr lang="et-EE" dirty="0" smtClean="0"/>
              <a:t>Information is ...a </a:t>
            </a:r>
            <a:r>
              <a:rPr lang="en-GB" dirty="0" smtClean="0"/>
              <a:t>phenomena that exists in nature, society, mentality of people, virtual reality and in artificial world of machines and mechanisms created by people; information for a system is a capacity to cause changes in the system</a:t>
            </a:r>
            <a:endParaRPr lang="et-EE" dirty="0" smtClean="0"/>
          </a:p>
          <a:p>
            <a:pPr lvl="3"/>
            <a:r>
              <a:rPr lang="et-EE" dirty="0" smtClean="0"/>
              <a:t>M. Burgin. Theory of Information. Fundamentality, Diversity and Unification. World Scientific Publishing Co, 2010, p 99</a:t>
            </a:r>
            <a:endParaRPr lang="et-E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t-EE" smtClean="0"/>
              <a:t>Claude Shannon</a:t>
            </a:r>
          </a:p>
        </p:txBody>
      </p:sp>
      <p:sp>
        <p:nvSpPr>
          <p:cNvPr id="3" name="Content Placeholder 2"/>
          <p:cNvSpPr>
            <a:spLocks noGrp="1"/>
          </p:cNvSpPr>
          <p:nvPr>
            <p:ph idx="1"/>
          </p:nvPr>
        </p:nvSpPr>
        <p:spPr>
          <a:xfrm>
            <a:off x="457200" y="1600200"/>
            <a:ext cx="8435280" cy="4525963"/>
          </a:xfrm>
        </p:spPr>
        <p:txBody>
          <a:bodyPr/>
          <a:lstStyle/>
          <a:p>
            <a:r>
              <a:rPr lang="et-EE" dirty="0" smtClean="0"/>
              <a:t>Claim: “Information theory was developed by C. Shannon” – not true!	</a:t>
            </a:r>
          </a:p>
          <a:p>
            <a:pPr lvl="2"/>
            <a:r>
              <a:rPr lang="et-EE" dirty="0" err="1" smtClean="0"/>
              <a:t>Shannon</a:t>
            </a:r>
            <a:r>
              <a:rPr lang="et-EE" dirty="0" smtClean="0"/>
              <a:t> </a:t>
            </a:r>
            <a:r>
              <a:rPr lang="et-EE" dirty="0" err="1" smtClean="0"/>
              <a:t>never</a:t>
            </a:r>
            <a:r>
              <a:rPr lang="et-EE" dirty="0" smtClean="0"/>
              <a:t> </a:t>
            </a:r>
            <a:r>
              <a:rPr lang="et-EE" dirty="0" err="1" smtClean="0"/>
              <a:t>claimed</a:t>
            </a:r>
            <a:r>
              <a:rPr lang="et-EE" dirty="0" smtClean="0"/>
              <a:t> </a:t>
            </a:r>
            <a:r>
              <a:rPr lang="et-EE" dirty="0" err="1" smtClean="0"/>
              <a:t>that</a:t>
            </a:r>
            <a:r>
              <a:rPr lang="et-EE" dirty="0" smtClean="0"/>
              <a:t> </a:t>
            </a:r>
            <a:r>
              <a:rPr lang="et-EE" dirty="0" err="1" smtClean="0"/>
              <a:t>his</a:t>
            </a:r>
            <a:r>
              <a:rPr lang="et-EE" dirty="0" smtClean="0"/>
              <a:t> </a:t>
            </a:r>
            <a:r>
              <a:rPr lang="et-EE" dirty="0" err="1" smtClean="0"/>
              <a:t>theorems</a:t>
            </a:r>
            <a:r>
              <a:rPr lang="et-EE" dirty="0" smtClean="0"/>
              <a:t> are </a:t>
            </a:r>
            <a:r>
              <a:rPr lang="et-EE" dirty="0" err="1" smtClean="0"/>
              <a:t>about</a:t>
            </a:r>
            <a:r>
              <a:rPr lang="et-EE" dirty="0" smtClean="0"/>
              <a:t> </a:t>
            </a:r>
            <a:r>
              <a:rPr lang="et-EE" dirty="0" err="1" smtClean="0"/>
              <a:t>information</a:t>
            </a:r>
            <a:r>
              <a:rPr lang="et-EE" dirty="0" smtClean="0"/>
              <a:t> – </a:t>
            </a:r>
            <a:r>
              <a:rPr lang="et-EE" dirty="0" err="1" smtClean="0"/>
              <a:t>he</a:t>
            </a:r>
            <a:r>
              <a:rPr lang="et-EE" dirty="0" smtClean="0"/>
              <a:t> </a:t>
            </a:r>
            <a:r>
              <a:rPr lang="et-EE" dirty="0" err="1" smtClean="0"/>
              <a:t>always</a:t>
            </a:r>
            <a:r>
              <a:rPr lang="et-EE" dirty="0" smtClean="0"/>
              <a:t> </a:t>
            </a:r>
            <a:r>
              <a:rPr lang="et-EE" dirty="0" err="1" smtClean="0"/>
              <a:t>speaked</a:t>
            </a:r>
            <a:r>
              <a:rPr lang="et-EE" dirty="0" smtClean="0"/>
              <a:t>  </a:t>
            </a:r>
            <a:r>
              <a:rPr lang="et-EE" dirty="0" err="1" smtClean="0"/>
              <a:t>only</a:t>
            </a:r>
            <a:r>
              <a:rPr lang="et-EE" dirty="0" smtClean="0"/>
              <a:t> </a:t>
            </a:r>
            <a:r>
              <a:rPr lang="et-EE" dirty="0" err="1" smtClean="0"/>
              <a:t>about</a:t>
            </a:r>
            <a:r>
              <a:rPr lang="et-EE" dirty="0" smtClean="0"/>
              <a:t> </a:t>
            </a:r>
            <a:r>
              <a:rPr lang="et-EE" dirty="0" err="1" smtClean="0"/>
              <a:t>communication</a:t>
            </a:r>
            <a:endParaRPr lang="et-EE" dirty="0" smtClean="0"/>
          </a:p>
          <a:p>
            <a:r>
              <a:rPr lang="et-EE" dirty="0" err="1" smtClean="0"/>
              <a:t>Shannon</a:t>
            </a:r>
            <a:r>
              <a:rPr lang="et-EE" dirty="0" smtClean="0"/>
              <a:t>: </a:t>
            </a:r>
            <a:r>
              <a:rPr lang="en-US" dirty="0" smtClean="0"/>
              <a:t>"It is hardly to be expected that a single concept of information would satisfactorily account for the numerous possible applications of this general field</a:t>
            </a:r>
            <a:r>
              <a:rPr lang="et-EE" dirty="0" smtClean="0"/>
              <a:t>”</a:t>
            </a:r>
          </a:p>
          <a:p>
            <a:pPr lvl="3"/>
            <a:r>
              <a:rPr lang="en-US" dirty="0" smtClean="0"/>
              <a:t>C. E. Shannon, Collected Papers.  N.J.A Sloane, A. D. </a:t>
            </a:r>
            <a:r>
              <a:rPr lang="en-US" dirty="0" err="1" smtClean="0"/>
              <a:t>Wyner</a:t>
            </a:r>
            <a:r>
              <a:rPr lang="en-US" dirty="0" smtClean="0"/>
              <a:t> (</a:t>
            </a:r>
            <a:r>
              <a:rPr lang="en-US" dirty="0" err="1" smtClean="0"/>
              <a:t>eds</a:t>
            </a:r>
            <a:r>
              <a:rPr lang="en-US" dirty="0" smtClean="0"/>
              <a:t>), IEEE press, 1993</a:t>
            </a:r>
            <a:endParaRPr lang="et-EE" dirty="0" smtClean="0"/>
          </a:p>
          <a:p>
            <a:endParaRPr lang="et-E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r>
              <a:rPr lang="et-EE" dirty="0" err="1" smtClean="0"/>
              <a:t>Information</a:t>
            </a:r>
            <a:r>
              <a:rPr lang="et-EE" dirty="0" smtClean="0"/>
              <a:t> </a:t>
            </a:r>
            <a:r>
              <a:rPr lang="et-EE" dirty="0" err="1" smtClean="0"/>
              <a:t>is</a:t>
            </a:r>
            <a:r>
              <a:rPr lang="et-EE" dirty="0" smtClean="0"/>
              <a:t> </a:t>
            </a:r>
            <a:r>
              <a:rPr lang="et-EE" dirty="0" err="1" smtClean="0"/>
              <a:t>always</a:t>
            </a:r>
            <a:r>
              <a:rPr lang="et-EE" dirty="0" smtClean="0"/>
              <a:t> </a:t>
            </a:r>
            <a:r>
              <a:rPr lang="et-EE" dirty="0" err="1" smtClean="0"/>
              <a:t>semantic</a:t>
            </a:r>
            <a:r>
              <a:rPr lang="et-EE" dirty="0" smtClean="0"/>
              <a:t> – </a:t>
            </a:r>
            <a:r>
              <a:rPr lang="et-EE" dirty="0" err="1" smtClean="0"/>
              <a:t>has</a:t>
            </a:r>
            <a:r>
              <a:rPr lang="et-EE" dirty="0" smtClean="0"/>
              <a:t> </a:t>
            </a:r>
            <a:r>
              <a:rPr lang="et-EE" dirty="0" err="1" smtClean="0"/>
              <a:t>meaning/semantics</a:t>
            </a:r>
            <a:r>
              <a:rPr lang="et-EE" dirty="0" smtClean="0"/>
              <a:t> (</a:t>
            </a:r>
            <a:r>
              <a:rPr lang="et-EE" dirty="0" err="1" smtClean="0"/>
              <a:t>is</a:t>
            </a:r>
            <a:r>
              <a:rPr lang="et-EE" dirty="0" smtClean="0"/>
              <a:t> </a:t>
            </a:r>
            <a:r>
              <a:rPr lang="et-EE" dirty="0" err="1" smtClean="0"/>
              <a:t>grounded</a:t>
            </a:r>
            <a:r>
              <a:rPr lang="et-EE" dirty="0" smtClean="0"/>
              <a:t>) and </a:t>
            </a:r>
            <a:r>
              <a:rPr lang="et-EE" dirty="0" err="1" smtClean="0"/>
              <a:t>can/will</a:t>
            </a:r>
            <a:r>
              <a:rPr lang="et-EE" dirty="0" smtClean="0"/>
              <a:t> </a:t>
            </a:r>
            <a:r>
              <a:rPr lang="et-EE" dirty="0" err="1" smtClean="0"/>
              <a:t>be</a:t>
            </a:r>
            <a:r>
              <a:rPr lang="et-EE" dirty="0" smtClean="0"/>
              <a:t> </a:t>
            </a:r>
            <a:r>
              <a:rPr lang="et-EE" dirty="0" err="1" smtClean="0"/>
              <a:t>used</a:t>
            </a:r>
            <a:r>
              <a:rPr lang="et-EE" dirty="0" smtClean="0"/>
              <a:t> </a:t>
            </a:r>
            <a:r>
              <a:rPr lang="et-EE" dirty="0" err="1" smtClean="0"/>
              <a:t>by</a:t>
            </a:r>
            <a:r>
              <a:rPr lang="et-EE" dirty="0" smtClean="0"/>
              <a:t> </a:t>
            </a:r>
            <a:r>
              <a:rPr lang="et-EE" dirty="0" err="1" smtClean="0"/>
              <a:t>receiver</a:t>
            </a:r>
            <a:r>
              <a:rPr lang="et-EE" dirty="0" smtClean="0"/>
              <a:t> </a:t>
            </a:r>
          </a:p>
          <a:p>
            <a:pPr lvl="1"/>
            <a:r>
              <a:rPr lang="et-EE" dirty="0" err="1" smtClean="0"/>
              <a:t>information</a:t>
            </a:r>
            <a:r>
              <a:rPr lang="et-EE" dirty="0" smtClean="0"/>
              <a:t> </a:t>
            </a:r>
            <a:r>
              <a:rPr lang="et-EE" dirty="0" err="1" smtClean="0"/>
              <a:t>is</a:t>
            </a:r>
            <a:r>
              <a:rPr lang="et-EE" dirty="0" smtClean="0"/>
              <a:t> </a:t>
            </a:r>
            <a:r>
              <a:rPr lang="et-EE" dirty="0" err="1" smtClean="0"/>
              <a:t>like</a:t>
            </a:r>
            <a:r>
              <a:rPr lang="et-EE" dirty="0" smtClean="0"/>
              <a:t> (</a:t>
            </a:r>
            <a:r>
              <a:rPr lang="et-EE" dirty="0" err="1" smtClean="0"/>
              <a:t>usefull</a:t>
            </a:r>
            <a:r>
              <a:rPr lang="et-EE" dirty="0" smtClean="0"/>
              <a:t>) </a:t>
            </a:r>
            <a:r>
              <a:rPr lang="et-EE" dirty="0" err="1" smtClean="0"/>
              <a:t>input</a:t>
            </a:r>
            <a:r>
              <a:rPr lang="et-EE" dirty="0" smtClean="0"/>
              <a:t> </a:t>
            </a:r>
            <a:r>
              <a:rPr lang="et-EE" dirty="0" err="1" smtClean="0"/>
              <a:t>to</a:t>
            </a:r>
            <a:r>
              <a:rPr lang="et-EE" dirty="0" smtClean="0"/>
              <a:t> </a:t>
            </a:r>
            <a:r>
              <a:rPr lang="et-EE" dirty="0" err="1" smtClean="0"/>
              <a:t>receiver</a:t>
            </a:r>
            <a:r>
              <a:rPr lang="et-EE" dirty="0" smtClean="0"/>
              <a:t> (</a:t>
            </a:r>
            <a:r>
              <a:rPr lang="et-EE" dirty="0" err="1" smtClean="0"/>
              <a:t>receiving</a:t>
            </a:r>
            <a:r>
              <a:rPr lang="et-EE" dirty="0" smtClean="0"/>
              <a:t> </a:t>
            </a:r>
            <a:r>
              <a:rPr lang="et-EE" dirty="0" err="1" smtClean="0"/>
              <a:t>program</a:t>
            </a:r>
            <a:r>
              <a:rPr lang="et-EE" dirty="0" smtClean="0"/>
              <a:t>) </a:t>
            </a:r>
          </a:p>
          <a:p>
            <a:endParaRPr lang="et-E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smtClean="0"/>
              <a:t>Growth</a:t>
            </a:r>
            <a:endParaRPr lang="et-EE" dirty="0"/>
          </a:p>
        </p:txBody>
      </p:sp>
      <p:sp>
        <p:nvSpPr>
          <p:cNvPr id="5" name="Text Placeholder 4"/>
          <p:cNvSpPr>
            <a:spLocks noGrp="1"/>
          </p:cNvSpPr>
          <p:nvPr>
            <p:ph type="body" idx="1"/>
          </p:nvPr>
        </p:nvSpPr>
        <p:spPr/>
        <p:txBody>
          <a:bodyPr/>
          <a:lstStyle/>
          <a:p>
            <a:r>
              <a:rPr lang="et-EE" dirty="0" smtClean="0"/>
              <a:t>Creationists: There is a </a:t>
            </a:r>
            <a:r>
              <a:rPr lang="en-US" dirty="0" smtClean="0"/>
              <a:t>Law of Conservation of Information</a:t>
            </a:r>
            <a:r>
              <a:rPr lang="et-EE" dirty="0" smtClean="0"/>
              <a:t>;</a:t>
            </a:r>
          </a:p>
          <a:p>
            <a:r>
              <a:rPr lang="en-US" dirty="0" smtClean="0"/>
              <a:t>raising the probability of success of a search by a factor of q/p (&gt; 1) incurs an information cost of at least log(q/p)</a:t>
            </a:r>
            <a:r>
              <a:rPr lang="et-EE" dirty="0" smtClean="0"/>
              <a:t>  </a:t>
            </a:r>
            <a:r>
              <a:rPr lang="en-US" dirty="0" smtClean="0"/>
              <a:t> </a:t>
            </a:r>
            <a:endParaRPr lang="et-E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t-EE" smtClean="0"/>
          </a:p>
        </p:txBody>
      </p:sp>
      <p:sp>
        <p:nvSpPr>
          <p:cNvPr id="3" name="Content Placeholder 2"/>
          <p:cNvSpPr>
            <a:spLocks noGrp="1"/>
          </p:cNvSpPr>
          <p:nvPr>
            <p:ph idx="1"/>
          </p:nvPr>
        </p:nvSpPr>
        <p:spPr/>
        <p:txBody>
          <a:bodyPr/>
          <a:lstStyle/>
          <a:p>
            <a:r>
              <a:rPr lang="et-EE" dirty="0" smtClean="0"/>
              <a:t>N</a:t>
            </a:r>
            <a:r>
              <a:rPr lang="en-US" dirty="0" err="1" smtClean="0"/>
              <a:t>ew</a:t>
            </a:r>
            <a:r>
              <a:rPr lang="en-US" dirty="0" smtClean="0"/>
              <a:t> information is created all the time </a:t>
            </a:r>
            <a:r>
              <a:rPr lang="et-EE" dirty="0" err="1" smtClean="0"/>
              <a:t>with</a:t>
            </a:r>
            <a:r>
              <a:rPr lang="et-EE" dirty="0" smtClean="0"/>
              <a:t> </a:t>
            </a:r>
            <a:r>
              <a:rPr lang="en-US" dirty="0" smtClean="0"/>
              <a:t>increasing </a:t>
            </a:r>
            <a:r>
              <a:rPr lang="et-EE" dirty="0" err="1" smtClean="0"/>
              <a:t>speed</a:t>
            </a:r>
            <a:endParaRPr lang="et-EE" dirty="0" smtClean="0"/>
          </a:p>
          <a:p>
            <a:r>
              <a:rPr lang="en-GB" dirty="0" smtClean="0"/>
              <a:t>Google CEO Eric Schmidt</a:t>
            </a:r>
            <a:r>
              <a:rPr lang="et-EE" dirty="0" smtClean="0"/>
              <a:t>: </a:t>
            </a:r>
          </a:p>
          <a:p>
            <a:pPr lvl="1">
              <a:buFontTx/>
              <a:buNone/>
            </a:pPr>
            <a:r>
              <a:rPr lang="et-EE" dirty="0" smtClean="0"/>
              <a:t>“</a:t>
            </a:r>
            <a:r>
              <a:rPr lang="en-GB" dirty="0" smtClean="0">
                <a:solidFill>
                  <a:srgbClr val="002060"/>
                </a:solidFill>
              </a:rPr>
              <a:t>we create </a:t>
            </a:r>
            <a:r>
              <a:rPr lang="en-GB" dirty="0" smtClean="0">
                <a:solidFill>
                  <a:srgbClr val="FF0000"/>
                </a:solidFill>
              </a:rPr>
              <a:t>in two days </a:t>
            </a:r>
            <a:r>
              <a:rPr lang="en-GB" dirty="0" smtClean="0">
                <a:solidFill>
                  <a:srgbClr val="002060"/>
                </a:solidFill>
              </a:rPr>
              <a:t>now as much information as we did from the dawn of civilization up until - ca five </a:t>
            </a:r>
            <a:r>
              <a:rPr lang="en-GB" dirty="0" err="1" smtClean="0">
                <a:solidFill>
                  <a:srgbClr val="002060"/>
                </a:solidFill>
              </a:rPr>
              <a:t>exabytes</a:t>
            </a:r>
            <a:r>
              <a:rPr lang="et-EE" dirty="0" smtClean="0"/>
              <a:t>”</a:t>
            </a:r>
          </a:p>
          <a:p>
            <a:pPr lvl="1">
              <a:buFontTx/>
              <a:buNone/>
            </a:pPr>
            <a:r>
              <a:rPr lang="et-EE"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t-EE" smtClean="0"/>
              <a:t>What is Information?</a:t>
            </a:r>
          </a:p>
        </p:txBody>
      </p:sp>
      <p:sp>
        <p:nvSpPr>
          <p:cNvPr id="22531" name="Content Placeholder 2"/>
          <p:cNvSpPr>
            <a:spLocks noGrp="1"/>
          </p:cNvSpPr>
          <p:nvPr>
            <p:ph idx="1"/>
          </p:nvPr>
        </p:nvSpPr>
        <p:spPr/>
        <p:txBody>
          <a:bodyPr/>
          <a:lstStyle/>
          <a:p>
            <a:r>
              <a:rPr lang="et-EE" smtClean="0"/>
              <a:t>Are blogs and Facebook pages information or should they be considered as informational pollution and forbidden ?</a:t>
            </a:r>
          </a:p>
          <a:p>
            <a:pPr lvl="1"/>
            <a:endParaRPr lang="et-EE"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t-EE" smtClean="0"/>
          </a:p>
        </p:txBody>
      </p:sp>
      <p:sp>
        <p:nvSpPr>
          <p:cNvPr id="23555" name="Content Placeholder 2"/>
          <p:cNvSpPr>
            <a:spLocks noGrp="1"/>
          </p:cNvSpPr>
          <p:nvPr>
            <p:ph idx="1"/>
          </p:nvPr>
        </p:nvSpPr>
        <p:spPr>
          <a:xfrm>
            <a:off x="457200" y="1268413"/>
            <a:ext cx="8229600" cy="5113337"/>
          </a:xfrm>
        </p:spPr>
        <p:txBody>
          <a:bodyPr/>
          <a:lstStyle/>
          <a:p>
            <a:r>
              <a:rPr lang="et-EE" smtClean="0"/>
              <a:t>Cognitive psychologists suggest learning methods </a:t>
            </a:r>
            <a:r>
              <a:rPr lang="et-EE" smtClean="0">
                <a:hlinkClick r:id="rId2" tooltip="Suggested learning methods"/>
              </a:rPr>
              <a:t>SQ3R, SQ4R, PQ4R</a:t>
            </a:r>
            <a:r>
              <a:rPr lang="et-EE" smtClean="0"/>
              <a:t>:</a:t>
            </a:r>
          </a:p>
          <a:p>
            <a:pPr lvl="3"/>
            <a:r>
              <a:rPr lang="en-US" b="1" smtClean="0"/>
              <a:t>Survey</a:t>
            </a:r>
            <a:r>
              <a:rPr lang="en-US" smtClean="0"/>
              <a:t> -- Read chapter outlines, chapter headings, recaps, objectives, etc. </a:t>
            </a:r>
          </a:p>
          <a:p>
            <a:pPr lvl="3"/>
            <a:r>
              <a:rPr lang="en-US" b="1" smtClean="0"/>
              <a:t>Question</a:t>
            </a:r>
            <a:r>
              <a:rPr lang="en-US" smtClean="0"/>
              <a:t> -- Formulate questions you believe will be addressed in reading </a:t>
            </a:r>
          </a:p>
          <a:p>
            <a:pPr lvl="3"/>
            <a:r>
              <a:rPr lang="en-US" b="1" smtClean="0"/>
              <a:t>Read</a:t>
            </a:r>
            <a:r>
              <a:rPr lang="en-US" smtClean="0"/>
              <a:t> -- Read material quickly, carefully, actively; try to answer previously formulated questions </a:t>
            </a:r>
          </a:p>
          <a:p>
            <a:pPr lvl="3"/>
            <a:r>
              <a:rPr lang="en-US" b="1" smtClean="0"/>
              <a:t>Recite</a:t>
            </a:r>
            <a:r>
              <a:rPr lang="en-US" smtClean="0"/>
              <a:t> -- Explain aloud to yourself or another person what you have read; use study guide; answer questions at end of chapter </a:t>
            </a:r>
          </a:p>
          <a:p>
            <a:pPr lvl="3"/>
            <a:r>
              <a:rPr lang="en-US" b="1" smtClean="0"/>
              <a:t>Review</a:t>
            </a:r>
            <a:r>
              <a:rPr lang="en-US" smtClean="0"/>
              <a:t> -- Go back over what you have learned; use study guide; reread recaps, reviews, or end of chapter summaries</a:t>
            </a:r>
          </a:p>
          <a:p>
            <a:endParaRPr lang="et-EE"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t-EE" smtClean="0"/>
          </a:p>
        </p:txBody>
      </p:sp>
      <p:sp>
        <p:nvSpPr>
          <p:cNvPr id="24579" name="Content Placeholder 2"/>
          <p:cNvSpPr>
            <a:spLocks noGrp="1"/>
          </p:cNvSpPr>
          <p:nvPr>
            <p:ph idx="1"/>
          </p:nvPr>
        </p:nvSpPr>
        <p:spPr/>
        <p:txBody>
          <a:bodyPr/>
          <a:lstStyle/>
          <a:p>
            <a:r>
              <a:rPr lang="et-EE" smtClean="0">
                <a:hlinkClick r:id="rId2" tooltip="Suggested learning methods"/>
              </a:rPr>
              <a:t>SQ3R, SQ4R, PQ4R</a:t>
            </a:r>
            <a:r>
              <a:rPr lang="et-EE" smtClean="0"/>
              <a:t> are remarkably similar to what is done in Facebook and blogs</a:t>
            </a:r>
          </a:p>
          <a:p>
            <a:r>
              <a:rPr lang="et-EE" smtClean="0"/>
              <a:t>Purpose is not (as much as) to enlighten others, but the author himself</a:t>
            </a:r>
          </a:p>
          <a:p>
            <a:r>
              <a:rPr lang="et-EE" i="1" smtClean="0"/>
              <a:t>“Puhumalla ne asiat hoidetaan”</a:t>
            </a:r>
            <a:r>
              <a:rPr lang="et-EE" smtClean="0"/>
              <a:t> - things become clear just when discussing them </a:t>
            </a:r>
          </a:p>
          <a:p>
            <a:pPr lvl="1"/>
            <a:r>
              <a:rPr lang="et-EE" smtClean="0"/>
              <a:t> Veikko Huovinen, “</a:t>
            </a:r>
            <a:r>
              <a:rPr lang="et-EE" i="1" smtClean="0"/>
              <a:t>Havukka-ahon ajattelija</a:t>
            </a:r>
            <a:r>
              <a:rPr lang="et-EE"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smtClean="0"/>
              <a:t>Issues:</a:t>
            </a:r>
            <a:endParaRPr lang="et-EE" dirty="0"/>
          </a:p>
        </p:txBody>
      </p:sp>
      <p:sp>
        <p:nvSpPr>
          <p:cNvPr id="5" name="Content Placeholder 4"/>
          <p:cNvSpPr>
            <a:spLocks noGrp="1"/>
          </p:cNvSpPr>
          <p:nvPr>
            <p:ph idx="1"/>
          </p:nvPr>
        </p:nvSpPr>
        <p:spPr/>
        <p:txBody>
          <a:bodyPr/>
          <a:lstStyle/>
          <a:p>
            <a:r>
              <a:rPr lang="et-EE" dirty="0" smtClean="0"/>
              <a:t>What is Information ?</a:t>
            </a:r>
          </a:p>
          <a:p>
            <a:r>
              <a:rPr lang="et-EE" dirty="0" err="1" smtClean="0"/>
              <a:t>What</a:t>
            </a:r>
            <a:r>
              <a:rPr lang="et-EE" dirty="0" smtClean="0"/>
              <a:t> </a:t>
            </a:r>
            <a:r>
              <a:rPr lang="et-EE" dirty="0" err="1" smtClean="0"/>
              <a:t>is</a:t>
            </a:r>
            <a:r>
              <a:rPr lang="et-EE" dirty="0" smtClean="0"/>
              <a:t> </a:t>
            </a:r>
            <a:r>
              <a:rPr lang="et-EE" dirty="0" err="1" smtClean="0"/>
              <a:t>Language</a:t>
            </a:r>
            <a:r>
              <a:rPr lang="et-EE" dirty="0" smtClean="0"/>
              <a:t> ?</a:t>
            </a:r>
          </a:p>
          <a:p>
            <a:r>
              <a:rPr lang="et-EE" dirty="0" err="1" smtClean="0"/>
              <a:t>Information</a:t>
            </a:r>
            <a:r>
              <a:rPr lang="et-EE" dirty="0" smtClean="0"/>
              <a:t> and Entropy</a:t>
            </a:r>
          </a:p>
          <a:p>
            <a:r>
              <a:rPr lang="et-EE" dirty="0" err="1" smtClean="0"/>
              <a:t>Teaching</a:t>
            </a:r>
            <a:r>
              <a:rPr lang="et-EE" dirty="0" smtClean="0"/>
              <a:t> (</a:t>
            </a:r>
            <a:r>
              <a:rPr lang="et-EE" dirty="0" err="1" smtClean="0"/>
              <a:t>text-based</a:t>
            </a:r>
            <a:r>
              <a:rPr lang="et-EE" dirty="0" smtClean="0"/>
              <a:t>) </a:t>
            </a:r>
            <a:r>
              <a:rPr lang="et-EE" dirty="0" err="1" smtClean="0"/>
              <a:t>Language</a:t>
            </a:r>
            <a:r>
              <a:rPr lang="et-EE" dirty="0" smtClean="0"/>
              <a:t> to computers:</a:t>
            </a:r>
          </a:p>
          <a:p>
            <a:pPr lvl="1"/>
            <a:r>
              <a:rPr lang="et-EE" dirty="0" smtClean="0"/>
              <a:t>top-down</a:t>
            </a:r>
          </a:p>
          <a:p>
            <a:pPr lvl="1"/>
            <a:r>
              <a:rPr lang="et-EE" dirty="0" smtClean="0"/>
              <a:t>bottom-up</a:t>
            </a:r>
          </a:p>
          <a:p>
            <a:r>
              <a:rPr lang="et-EE" dirty="0" smtClean="0"/>
              <a:t>Some results from bottom-up approach – emergence of language in a society of agents</a:t>
            </a:r>
            <a:endParaRPr lang="et-E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t-EE" dirty="0" smtClean="0"/>
              <a:t>Singularity</a:t>
            </a:r>
            <a:endParaRPr lang="et-EE" dirty="0"/>
          </a:p>
        </p:txBody>
      </p:sp>
      <p:sp>
        <p:nvSpPr>
          <p:cNvPr id="25603" name="Text Placeholder 4"/>
          <p:cNvSpPr>
            <a:spLocks noGrp="1"/>
          </p:cNvSpPr>
          <p:nvPr>
            <p:ph type="body" idx="1"/>
          </p:nvPr>
        </p:nvSpPr>
        <p:spPr/>
        <p:txBody>
          <a:bodyPr/>
          <a:lstStyle/>
          <a:p>
            <a:endParaRPr lang="et-EE"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t-EE" smtClean="0"/>
              <a:t>Increase of Information</a:t>
            </a:r>
          </a:p>
        </p:txBody>
      </p:sp>
      <p:sp>
        <p:nvSpPr>
          <p:cNvPr id="26627" name="Content Placeholder 2"/>
          <p:cNvSpPr>
            <a:spLocks noGrp="1"/>
          </p:cNvSpPr>
          <p:nvPr>
            <p:ph idx="1"/>
          </p:nvPr>
        </p:nvSpPr>
        <p:spPr/>
        <p:txBody>
          <a:bodyPr/>
          <a:lstStyle/>
          <a:p>
            <a:pPr eaLnBrk="1" hangingPunct="1"/>
            <a:r>
              <a:rPr lang="et-EE" smtClean="0"/>
              <a:t>A</a:t>
            </a:r>
            <a:r>
              <a:rPr lang="en-GB" smtClean="0"/>
              <a:t>mount of man-made information grows exponentially</a:t>
            </a:r>
            <a:endParaRPr lang="et-EE" smtClean="0"/>
          </a:p>
          <a:p>
            <a:pPr eaLnBrk="1" hangingPunct="1"/>
            <a:r>
              <a:rPr lang="en-GB" smtClean="0"/>
              <a:t>Currently we create in every two days as much information as we did from the dawn of civilization up until 2003 </a:t>
            </a:r>
            <a:endParaRPr lang="et-EE" smtClean="0"/>
          </a:p>
          <a:p>
            <a:pPr eaLnBrk="1" hangingPunct="1"/>
            <a:endParaRPr lang="et-EE" smtClean="0"/>
          </a:p>
        </p:txBody>
      </p:sp>
      <p:pic>
        <p:nvPicPr>
          <p:cNvPr id="4" name="Picture 3" descr="digital.png">
            <a:hlinkClick r:id="rId2"/>
          </p:cNvPr>
          <p:cNvPicPr>
            <a:picLocks noChangeAspect="1"/>
          </p:cNvPicPr>
          <p:nvPr/>
        </p:nvPicPr>
        <p:blipFill>
          <a:blip r:embed="rId3" cstate="print"/>
          <a:stretch>
            <a:fillRect/>
          </a:stretch>
        </p:blipFill>
        <p:spPr>
          <a:xfrm>
            <a:off x="3491880" y="4365104"/>
            <a:ext cx="2016224" cy="201622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t-EE" smtClean="0"/>
              <a:t>Internet</a:t>
            </a:r>
          </a:p>
        </p:txBody>
      </p:sp>
      <p:sp>
        <p:nvSpPr>
          <p:cNvPr id="27651" name="Content Placeholder 2"/>
          <p:cNvSpPr>
            <a:spLocks noGrp="1"/>
          </p:cNvSpPr>
          <p:nvPr>
            <p:ph idx="1"/>
          </p:nvPr>
        </p:nvSpPr>
        <p:spPr/>
        <p:txBody>
          <a:bodyPr/>
          <a:lstStyle/>
          <a:p>
            <a:pPr eaLnBrk="1" hangingPunct="1"/>
            <a:r>
              <a:rPr lang="en-GB" dirty="0" smtClean="0"/>
              <a:t>The capacity of humans as individuals for advancement of increase of entropy</a:t>
            </a:r>
            <a:r>
              <a:rPr lang="et-EE" dirty="0" smtClean="0"/>
              <a:t> when using only biological memory </a:t>
            </a:r>
            <a:r>
              <a:rPr lang="en-GB" dirty="0" smtClean="0"/>
              <a:t> is limited</a:t>
            </a:r>
            <a:endParaRPr lang="et-EE" dirty="0" smtClean="0"/>
          </a:p>
          <a:p>
            <a:pPr eaLnBrk="1" hangingPunct="1"/>
            <a:r>
              <a:rPr lang="en-GB" dirty="0" smtClean="0"/>
              <a:t>Invention of computers and Internet was the ne</a:t>
            </a:r>
            <a:r>
              <a:rPr lang="et-EE" dirty="0" smtClean="0"/>
              <a:t>w</a:t>
            </a:r>
            <a:r>
              <a:rPr lang="en-GB" dirty="0" smtClean="0"/>
              <a:t> level </a:t>
            </a:r>
            <a:endParaRPr lang="et-EE" dirty="0" smtClean="0"/>
          </a:p>
          <a:p>
            <a:pPr eaLnBrk="1" hangingPunct="1"/>
            <a:r>
              <a:rPr lang="et-EE" dirty="0" smtClean="0"/>
              <a:t>C</a:t>
            </a:r>
            <a:r>
              <a:rPr lang="en-GB" dirty="0" err="1" smtClean="0"/>
              <a:t>urrently</a:t>
            </a:r>
            <a:r>
              <a:rPr lang="en-GB" dirty="0" smtClean="0"/>
              <a:t> the Internet </a:t>
            </a:r>
            <a:r>
              <a:rPr lang="et-EE" dirty="0" smtClean="0"/>
              <a:t>is </a:t>
            </a:r>
            <a:r>
              <a:rPr lang="en-GB" dirty="0" smtClean="0"/>
              <a:t>already a mightier factor than information stored </a:t>
            </a:r>
            <a:r>
              <a:rPr lang="et-EE" dirty="0" smtClean="0"/>
              <a:t>biologically - </a:t>
            </a:r>
            <a:r>
              <a:rPr lang="en-GB" dirty="0" smtClean="0"/>
              <a:t>in our heads</a:t>
            </a:r>
            <a:endParaRPr lang="et-EE"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t-EE" dirty="0" err="1" smtClean="0"/>
              <a:t>Change</a:t>
            </a:r>
            <a:r>
              <a:rPr lang="et-EE" dirty="0" smtClean="0"/>
              <a:t> </a:t>
            </a:r>
            <a:r>
              <a:rPr lang="et-EE" dirty="0" err="1" smtClean="0"/>
              <a:t>of</a:t>
            </a:r>
            <a:r>
              <a:rPr lang="et-EE" dirty="0" smtClean="0"/>
              <a:t> </a:t>
            </a:r>
            <a:r>
              <a:rPr lang="et-EE" dirty="0" err="1" smtClean="0"/>
              <a:t>Storage</a:t>
            </a:r>
            <a:r>
              <a:rPr lang="et-EE" dirty="0" smtClean="0"/>
              <a:t> Media</a:t>
            </a:r>
          </a:p>
        </p:txBody>
      </p:sp>
      <p:sp>
        <p:nvSpPr>
          <p:cNvPr id="28675" name="Content Placeholder 2"/>
          <p:cNvSpPr>
            <a:spLocks noGrp="1"/>
          </p:cNvSpPr>
          <p:nvPr>
            <p:ph idx="1"/>
          </p:nvPr>
        </p:nvSpPr>
        <p:spPr/>
        <p:txBody>
          <a:bodyPr/>
          <a:lstStyle/>
          <a:p>
            <a:pPr eaLnBrk="1" hangingPunct="1"/>
            <a:r>
              <a:rPr lang="et-EE" dirty="0" smtClean="0"/>
              <a:t>Instead of (language-based, social) memory stored in neurons we are rapidly introducing memory based on Internet computers</a:t>
            </a:r>
          </a:p>
          <a:p>
            <a:pPr eaLnBrk="1" hangingPunct="1"/>
            <a:r>
              <a:rPr lang="en-GB" dirty="0" smtClean="0"/>
              <a:t>For the young generation of digital natives Internet is already a religion - if it is not on Google it does not exist!</a:t>
            </a:r>
            <a:endParaRPr lang="et-EE" dirty="0" smtClean="0"/>
          </a:p>
          <a:p>
            <a:pPr eaLnBrk="1" hangingPunct="1"/>
            <a:r>
              <a:rPr lang="et-EE" dirty="0" err="1" smtClean="0"/>
              <a:t>Copyism</a:t>
            </a:r>
            <a:r>
              <a:rPr lang="et-EE" dirty="0" smtClean="0"/>
              <a:t>:</a:t>
            </a:r>
          </a:p>
          <a:p>
            <a:pPr lvl="1" eaLnBrk="1" hangingPunct="1"/>
            <a:r>
              <a:rPr lang="en-US" dirty="0" smtClean="0"/>
              <a:t>All knowledge belongs equally to everyone</a:t>
            </a:r>
            <a:endParaRPr lang="et-EE" dirty="0" smtClean="0"/>
          </a:p>
          <a:p>
            <a:pPr lvl="1" eaLnBrk="1" hangingPunct="1"/>
            <a:r>
              <a:rPr lang="en-US" dirty="0" smtClean="0"/>
              <a:t>The search for knowledge is sacred</a:t>
            </a:r>
            <a:endParaRPr lang="et-EE" dirty="0" smtClean="0"/>
          </a:p>
          <a:p>
            <a:pPr lvl="1" eaLnBrk="1" hangingPunct="1"/>
            <a:r>
              <a:rPr lang="en-US" dirty="0" smtClean="0"/>
              <a:t>The circulation of knowledge is sacred</a:t>
            </a:r>
            <a:endParaRPr lang="et-EE" dirty="0" smtClean="0"/>
          </a:p>
          <a:p>
            <a:pPr eaLnBrk="1" hangingPunct="1"/>
            <a:endParaRPr lang="et-EE" dirty="0" smtClean="0"/>
          </a:p>
          <a:p>
            <a:pPr eaLnBrk="1" hangingPunct="1"/>
            <a:endParaRPr lang="et-E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New communication formats</a:t>
            </a:r>
            <a:endParaRPr lang="et-EE" dirty="0"/>
          </a:p>
        </p:txBody>
      </p:sp>
      <p:sp>
        <p:nvSpPr>
          <p:cNvPr id="3" name="Content Placeholder 2"/>
          <p:cNvSpPr>
            <a:spLocks noGrp="1"/>
          </p:cNvSpPr>
          <p:nvPr>
            <p:ph idx="1"/>
          </p:nvPr>
        </p:nvSpPr>
        <p:spPr/>
        <p:txBody>
          <a:bodyPr/>
          <a:lstStyle/>
          <a:p>
            <a:r>
              <a:rPr lang="et-EE" dirty="0" smtClean="0"/>
              <a:t>Digital natives are abondaning glyph-based languages and introducing new </a:t>
            </a:r>
            <a:r>
              <a:rPr lang="et-EE" dirty="0" err="1" smtClean="0"/>
              <a:t>communication</a:t>
            </a:r>
            <a:r>
              <a:rPr lang="et-EE" dirty="0" smtClean="0"/>
              <a:t> </a:t>
            </a:r>
            <a:r>
              <a:rPr lang="et-EE" dirty="0" err="1" smtClean="0"/>
              <a:t>formats</a:t>
            </a:r>
            <a:r>
              <a:rPr lang="et-EE" dirty="0" smtClean="0"/>
              <a:t>, most often based on video</a:t>
            </a:r>
          </a:p>
          <a:p>
            <a:pPr lvl="1"/>
            <a:r>
              <a:rPr lang="et-EE" dirty="0" smtClean="0"/>
              <a:t>to YouTube is uploaded every second more than 24 hours of video</a:t>
            </a:r>
          </a:p>
          <a:p>
            <a:pPr lvl="1"/>
            <a:r>
              <a:rPr lang="et-EE" dirty="0" smtClean="0"/>
              <a:t>in Feb 2011 </a:t>
            </a:r>
            <a:r>
              <a:rPr lang="en-US" dirty="0" smtClean="0"/>
              <a:t>MIT Press released </a:t>
            </a:r>
            <a:r>
              <a:rPr lang="en-US" i="1" dirty="0" smtClean="0"/>
              <a:t>Learning From YouTube</a:t>
            </a:r>
            <a:r>
              <a:rPr lang="et-EE" i="1" dirty="0" smtClean="0"/>
              <a:t> </a:t>
            </a:r>
            <a:r>
              <a:rPr lang="et-EE" dirty="0" smtClean="0"/>
              <a:t> - a free online-only "video book“-</a:t>
            </a:r>
            <a:r>
              <a:rPr lang="en-US" dirty="0" smtClean="0"/>
              <a:t> peer-reviewed with an ISBN </a:t>
            </a:r>
            <a:r>
              <a:rPr lang="en-US" dirty="0" err="1" smtClean="0"/>
              <a:t>numbe</a:t>
            </a:r>
            <a:r>
              <a:rPr lang="et-EE" dirty="0" smtClean="0"/>
              <a:t>r		</a:t>
            </a:r>
            <a:r>
              <a:rPr lang="et-EE" dirty="0" smtClean="0">
                <a:hlinkClick r:id="rId2"/>
              </a:rPr>
              <a:t>http://chronicle.com/article/Free-Video-Book-From/126427/</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t-EE" dirty="0" err="1" smtClean="0"/>
              <a:t>Singularity</a:t>
            </a:r>
            <a:endParaRPr lang="et-EE" dirty="0" smtClean="0"/>
          </a:p>
        </p:txBody>
      </p:sp>
      <p:sp>
        <p:nvSpPr>
          <p:cNvPr id="29699" name="Content Placeholder 2"/>
          <p:cNvSpPr>
            <a:spLocks noGrp="1"/>
          </p:cNvSpPr>
          <p:nvPr>
            <p:ph idx="1"/>
          </p:nvPr>
        </p:nvSpPr>
        <p:spPr>
          <a:xfrm>
            <a:off x="457200" y="1600200"/>
            <a:ext cx="8435280" cy="4525963"/>
          </a:xfrm>
        </p:spPr>
        <p:txBody>
          <a:bodyPr/>
          <a:lstStyle/>
          <a:p>
            <a:pPr eaLnBrk="1" hangingPunct="1"/>
            <a:r>
              <a:rPr lang="et-EE" dirty="0" smtClean="0"/>
              <a:t>Internet </a:t>
            </a:r>
            <a:r>
              <a:rPr lang="et-EE" dirty="0" err="1" smtClean="0"/>
              <a:t>is</a:t>
            </a:r>
            <a:r>
              <a:rPr lang="et-EE" dirty="0" smtClean="0"/>
              <a:t> </a:t>
            </a:r>
            <a:r>
              <a:rPr lang="et-EE" dirty="0" err="1" smtClean="0"/>
              <a:t>not</a:t>
            </a:r>
            <a:r>
              <a:rPr lang="et-EE" dirty="0" smtClean="0"/>
              <a:t> </a:t>
            </a:r>
            <a:r>
              <a:rPr lang="et-EE" dirty="0" err="1" smtClean="0"/>
              <a:t>any</a:t>
            </a:r>
            <a:r>
              <a:rPr lang="et-EE" dirty="0" smtClean="0"/>
              <a:t> </a:t>
            </a:r>
            <a:r>
              <a:rPr lang="et-EE" dirty="0" err="1" smtClean="0"/>
              <a:t>more</a:t>
            </a:r>
            <a:r>
              <a:rPr lang="et-EE" dirty="0" smtClean="0"/>
              <a:t> </a:t>
            </a:r>
            <a:r>
              <a:rPr lang="et-EE" dirty="0" err="1" smtClean="0"/>
              <a:t>only</a:t>
            </a:r>
            <a:r>
              <a:rPr lang="et-EE" dirty="0" smtClean="0"/>
              <a:t> </a:t>
            </a:r>
            <a:r>
              <a:rPr lang="et-EE" dirty="0" err="1" smtClean="0"/>
              <a:t>for</a:t>
            </a:r>
            <a:r>
              <a:rPr lang="et-EE" dirty="0" smtClean="0"/>
              <a:t> </a:t>
            </a:r>
            <a:r>
              <a:rPr lang="et-EE" dirty="0" err="1" smtClean="0"/>
              <a:t>humans</a:t>
            </a:r>
            <a:endParaRPr lang="et-EE" dirty="0" smtClean="0"/>
          </a:p>
          <a:p>
            <a:pPr lvl="2" eaLnBrk="1" hangingPunct="1"/>
            <a:r>
              <a:rPr lang="et-EE" dirty="0" err="1" smtClean="0"/>
              <a:t>more</a:t>
            </a:r>
            <a:r>
              <a:rPr lang="et-EE" dirty="0" smtClean="0"/>
              <a:t> </a:t>
            </a:r>
            <a:r>
              <a:rPr lang="et-EE" dirty="0" err="1" smtClean="0"/>
              <a:t>than</a:t>
            </a:r>
            <a:r>
              <a:rPr lang="et-EE" dirty="0" smtClean="0"/>
              <a:t> </a:t>
            </a:r>
            <a:r>
              <a:rPr lang="et-EE" dirty="0" err="1" smtClean="0"/>
              <a:t>half</a:t>
            </a:r>
            <a:r>
              <a:rPr lang="et-EE" dirty="0" smtClean="0"/>
              <a:t> </a:t>
            </a:r>
            <a:r>
              <a:rPr lang="et-EE" dirty="0" err="1" smtClean="0"/>
              <a:t>of</a:t>
            </a:r>
            <a:r>
              <a:rPr lang="et-EE" dirty="0" smtClean="0"/>
              <a:t> Internet </a:t>
            </a:r>
            <a:r>
              <a:rPr lang="en-GB" dirty="0" smtClean="0"/>
              <a:t> </a:t>
            </a:r>
            <a:r>
              <a:rPr lang="et-EE" dirty="0" err="1" smtClean="0"/>
              <a:t>traffic</a:t>
            </a:r>
            <a:r>
              <a:rPr lang="et-EE" dirty="0" smtClean="0"/>
              <a:t> </a:t>
            </a:r>
            <a:r>
              <a:rPr lang="et-EE" dirty="0" err="1" smtClean="0"/>
              <a:t>is</a:t>
            </a:r>
            <a:r>
              <a:rPr lang="et-EE" dirty="0" smtClean="0"/>
              <a:t> </a:t>
            </a:r>
            <a:r>
              <a:rPr lang="et-EE" dirty="0" err="1" smtClean="0"/>
              <a:t>originated</a:t>
            </a:r>
            <a:r>
              <a:rPr lang="et-EE" dirty="0" smtClean="0"/>
              <a:t> </a:t>
            </a:r>
            <a:r>
              <a:rPr lang="et-EE" dirty="0" err="1" smtClean="0"/>
              <a:t>by</a:t>
            </a:r>
            <a:r>
              <a:rPr lang="et-EE" dirty="0" smtClean="0"/>
              <a:t> </a:t>
            </a:r>
            <a:r>
              <a:rPr lang="et-EE" dirty="0" err="1" smtClean="0"/>
              <a:t>programs</a:t>
            </a:r>
            <a:endParaRPr lang="et-EE" dirty="0" smtClean="0"/>
          </a:p>
          <a:p>
            <a:pPr eaLnBrk="1" hangingPunct="1"/>
            <a:r>
              <a:rPr lang="et-EE" dirty="0" err="1" smtClean="0"/>
              <a:t>We</a:t>
            </a:r>
            <a:r>
              <a:rPr lang="et-EE" dirty="0" smtClean="0"/>
              <a:t> are </a:t>
            </a:r>
            <a:r>
              <a:rPr lang="et-EE" dirty="0" err="1" smtClean="0"/>
              <a:t>more</a:t>
            </a:r>
            <a:r>
              <a:rPr lang="et-EE" dirty="0" smtClean="0"/>
              <a:t> and </a:t>
            </a:r>
            <a:r>
              <a:rPr lang="et-EE" dirty="0" err="1" smtClean="0"/>
              <a:t>more</a:t>
            </a:r>
            <a:r>
              <a:rPr lang="et-EE" dirty="0" smtClean="0"/>
              <a:t> </a:t>
            </a:r>
            <a:r>
              <a:rPr lang="et-EE" dirty="0" err="1" smtClean="0"/>
              <a:t>often</a:t>
            </a:r>
            <a:r>
              <a:rPr lang="et-EE" dirty="0" smtClean="0"/>
              <a:t> </a:t>
            </a:r>
            <a:r>
              <a:rPr lang="et-EE" dirty="0" err="1" smtClean="0"/>
              <a:t>restricted</a:t>
            </a:r>
            <a:r>
              <a:rPr lang="et-EE" dirty="0" smtClean="0"/>
              <a:t> </a:t>
            </a:r>
            <a:r>
              <a:rPr lang="et-EE" dirty="0" err="1" smtClean="0"/>
              <a:t>in</a:t>
            </a:r>
            <a:r>
              <a:rPr lang="et-EE" dirty="0" smtClean="0"/>
              <a:t> </a:t>
            </a:r>
            <a:r>
              <a:rPr lang="et-EE" dirty="0" err="1" smtClean="0"/>
              <a:t>our</a:t>
            </a:r>
            <a:r>
              <a:rPr lang="et-EE" dirty="0" smtClean="0"/>
              <a:t> </a:t>
            </a:r>
            <a:r>
              <a:rPr lang="et-EE" dirty="0" err="1" smtClean="0"/>
              <a:t>actions</a:t>
            </a:r>
            <a:r>
              <a:rPr lang="et-EE" dirty="0" smtClean="0"/>
              <a:t> </a:t>
            </a:r>
            <a:r>
              <a:rPr lang="et-EE" dirty="0" err="1" smtClean="0"/>
              <a:t>in</a:t>
            </a:r>
            <a:r>
              <a:rPr lang="et-EE" dirty="0" smtClean="0"/>
              <a:t> </a:t>
            </a:r>
            <a:r>
              <a:rPr lang="et-EE" dirty="0" err="1" smtClean="0"/>
              <a:t>this</a:t>
            </a:r>
            <a:r>
              <a:rPr lang="et-EE" dirty="0" smtClean="0"/>
              <a:t> </a:t>
            </a:r>
            <a:r>
              <a:rPr lang="et-EE" dirty="0" err="1" smtClean="0"/>
              <a:t>new</a:t>
            </a:r>
            <a:r>
              <a:rPr lang="et-EE" dirty="0" smtClean="0"/>
              <a:t> </a:t>
            </a:r>
            <a:r>
              <a:rPr lang="et-EE" dirty="0" err="1" smtClean="0"/>
              <a:t>environment</a:t>
            </a:r>
            <a:r>
              <a:rPr lang="et-EE" dirty="0" smtClean="0"/>
              <a:t>:</a:t>
            </a:r>
          </a:p>
          <a:p>
            <a:pPr lvl="2" eaLnBrk="1" hangingPunct="1"/>
            <a:r>
              <a:rPr lang="et-EE" dirty="0" smtClean="0"/>
              <a:t>“</a:t>
            </a:r>
            <a:r>
              <a:rPr lang="et-EE" dirty="0" err="1" smtClean="0"/>
              <a:t>You</a:t>
            </a:r>
            <a:r>
              <a:rPr lang="et-EE" dirty="0" smtClean="0"/>
              <a:t> are </a:t>
            </a:r>
            <a:r>
              <a:rPr lang="et-EE" dirty="0" err="1" smtClean="0"/>
              <a:t>not</a:t>
            </a:r>
            <a:r>
              <a:rPr lang="et-EE" dirty="0" smtClean="0"/>
              <a:t> </a:t>
            </a:r>
            <a:r>
              <a:rPr lang="et-EE" dirty="0" err="1" smtClean="0"/>
              <a:t>allowed</a:t>
            </a:r>
            <a:r>
              <a:rPr lang="et-EE" dirty="0" smtClean="0"/>
              <a:t> </a:t>
            </a:r>
            <a:r>
              <a:rPr lang="et-EE" dirty="0" err="1" smtClean="0"/>
              <a:t>to</a:t>
            </a:r>
            <a:r>
              <a:rPr lang="et-EE" dirty="0" smtClean="0"/>
              <a:t> </a:t>
            </a:r>
            <a:r>
              <a:rPr lang="et-EE" dirty="0" err="1" smtClean="0"/>
              <a:t>access</a:t>
            </a:r>
            <a:r>
              <a:rPr lang="et-EE" dirty="0" smtClean="0"/>
              <a:t> </a:t>
            </a:r>
            <a:r>
              <a:rPr lang="et-EE" dirty="0" err="1" smtClean="0"/>
              <a:t>folder</a:t>
            </a:r>
            <a:r>
              <a:rPr lang="et-EE" dirty="0" smtClean="0"/>
              <a:t> ‘</a:t>
            </a:r>
            <a:r>
              <a:rPr lang="et-EE" dirty="0" err="1" smtClean="0"/>
              <a:t>My</a:t>
            </a:r>
            <a:r>
              <a:rPr lang="et-EE" dirty="0" smtClean="0"/>
              <a:t> </a:t>
            </a:r>
            <a:r>
              <a:rPr lang="et-EE" dirty="0" err="1" smtClean="0"/>
              <a:t>Documents</a:t>
            </a:r>
            <a:r>
              <a:rPr lang="et-EE" dirty="0" smtClean="0"/>
              <a:t>’ “ </a:t>
            </a:r>
          </a:p>
          <a:p>
            <a:r>
              <a:rPr lang="et-EE" dirty="0" err="1" smtClean="0"/>
              <a:t>Value</a:t>
            </a:r>
            <a:r>
              <a:rPr lang="et-EE" dirty="0" smtClean="0"/>
              <a:t> </a:t>
            </a:r>
            <a:r>
              <a:rPr lang="et-EE" dirty="0" err="1" smtClean="0"/>
              <a:t>of</a:t>
            </a:r>
            <a:r>
              <a:rPr lang="et-EE" dirty="0" smtClean="0"/>
              <a:t> </a:t>
            </a:r>
            <a:r>
              <a:rPr lang="et-EE" dirty="0" err="1" smtClean="0"/>
              <a:t>information</a:t>
            </a:r>
            <a:r>
              <a:rPr lang="et-EE" dirty="0" smtClean="0"/>
              <a:t> </a:t>
            </a:r>
            <a:r>
              <a:rPr lang="et-EE" dirty="0" err="1" smtClean="0"/>
              <a:t>is</a:t>
            </a:r>
            <a:r>
              <a:rPr lang="et-EE" dirty="0" smtClean="0"/>
              <a:t> </a:t>
            </a:r>
            <a:r>
              <a:rPr lang="et-EE" dirty="0" err="1" smtClean="0"/>
              <a:t>decreasing</a:t>
            </a:r>
            <a:endParaRPr lang="et-EE" dirty="0" smtClean="0"/>
          </a:p>
          <a:p>
            <a:pPr lvl="2"/>
            <a:r>
              <a:rPr lang="et-EE" dirty="0" smtClean="0"/>
              <a:t>50 </a:t>
            </a:r>
            <a:r>
              <a:rPr lang="et-EE" dirty="0" err="1" smtClean="0"/>
              <a:t>years</a:t>
            </a:r>
            <a:r>
              <a:rPr lang="et-EE" dirty="0" smtClean="0"/>
              <a:t> </a:t>
            </a:r>
            <a:r>
              <a:rPr lang="et-EE" dirty="0" err="1" smtClean="0"/>
              <a:t>ago</a:t>
            </a:r>
            <a:r>
              <a:rPr lang="et-EE" dirty="0" smtClean="0"/>
              <a:t> </a:t>
            </a:r>
            <a:r>
              <a:rPr lang="et-EE" dirty="0" err="1" smtClean="0"/>
              <a:t>scientific</a:t>
            </a:r>
            <a:r>
              <a:rPr lang="et-EE" dirty="0" smtClean="0"/>
              <a:t> </a:t>
            </a:r>
            <a:r>
              <a:rPr lang="et-EE" dirty="0" err="1" smtClean="0"/>
              <a:t>journars</a:t>
            </a:r>
            <a:r>
              <a:rPr lang="et-EE" dirty="0" smtClean="0"/>
              <a:t> </a:t>
            </a:r>
            <a:r>
              <a:rPr lang="et-EE" dirty="0" err="1" smtClean="0"/>
              <a:t>payed</a:t>
            </a:r>
            <a:r>
              <a:rPr lang="et-EE" dirty="0" smtClean="0"/>
              <a:t> </a:t>
            </a:r>
            <a:r>
              <a:rPr lang="et-EE" dirty="0" err="1" smtClean="0"/>
              <a:t>honorars</a:t>
            </a:r>
            <a:r>
              <a:rPr lang="et-EE" dirty="0" smtClean="0"/>
              <a:t> </a:t>
            </a:r>
            <a:r>
              <a:rPr lang="et-EE" dirty="0" err="1" smtClean="0"/>
              <a:t>for</a:t>
            </a:r>
            <a:r>
              <a:rPr lang="et-EE" dirty="0" smtClean="0"/>
              <a:t> </a:t>
            </a:r>
            <a:r>
              <a:rPr lang="et-EE" dirty="0" err="1" smtClean="0"/>
              <a:t>contributions</a:t>
            </a:r>
            <a:r>
              <a:rPr lang="et-EE" dirty="0" smtClean="0"/>
              <a:t> – </a:t>
            </a:r>
            <a:r>
              <a:rPr lang="et-EE" dirty="0" err="1" smtClean="0"/>
              <a:t>now</a:t>
            </a:r>
            <a:r>
              <a:rPr lang="et-EE" dirty="0" smtClean="0"/>
              <a:t> </a:t>
            </a:r>
            <a:r>
              <a:rPr lang="et-EE" dirty="0" err="1" smtClean="0"/>
              <a:t>they</a:t>
            </a:r>
            <a:r>
              <a:rPr lang="et-EE" dirty="0" smtClean="0"/>
              <a:t> </a:t>
            </a:r>
            <a:r>
              <a:rPr lang="et-EE" dirty="0" err="1" smtClean="0"/>
              <a:t>ask</a:t>
            </a:r>
            <a:r>
              <a:rPr lang="et-EE" dirty="0" smtClean="0"/>
              <a:t> </a:t>
            </a:r>
            <a:r>
              <a:rPr lang="et-EE" dirty="0" err="1" smtClean="0"/>
              <a:t>money</a:t>
            </a:r>
            <a:r>
              <a:rPr lang="et-EE" dirty="0" smtClean="0"/>
              <a:t> </a:t>
            </a:r>
            <a:r>
              <a:rPr lang="et-EE" dirty="0" err="1" smtClean="0"/>
              <a:t>for</a:t>
            </a:r>
            <a:r>
              <a:rPr lang="et-EE" dirty="0" smtClean="0"/>
              <a:t> </a:t>
            </a:r>
            <a:r>
              <a:rPr lang="et-EE" dirty="0" err="1" smtClean="0"/>
              <a:t>accepting</a:t>
            </a:r>
            <a:r>
              <a:rPr lang="et-EE" dirty="0" smtClean="0"/>
              <a:t> </a:t>
            </a:r>
            <a:r>
              <a:rPr lang="et-EE" dirty="0" err="1" smtClean="0"/>
              <a:t>an</a:t>
            </a:r>
            <a:r>
              <a:rPr lang="et-EE" dirty="0" smtClean="0"/>
              <a:t> </a:t>
            </a:r>
            <a:r>
              <a:rPr lang="et-EE" dirty="0" err="1" smtClean="0"/>
              <a:t>article</a:t>
            </a:r>
            <a:endParaRPr lang="et-EE" dirty="0" smtClean="0"/>
          </a:p>
          <a:p>
            <a:pPr lvl="1"/>
            <a:endParaRPr lang="et-EE" dirty="0" smtClean="0"/>
          </a:p>
          <a:p>
            <a:pPr eaLnBrk="1" hangingPunct="1"/>
            <a:endParaRPr lang="et-EE" dirty="0" smtClean="0"/>
          </a:p>
          <a:p>
            <a:endParaRPr lang="et-E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t-EE" smtClean="0"/>
              <a:t>Google</a:t>
            </a:r>
          </a:p>
        </p:txBody>
      </p:sp>
      <p:sp>
        <p:nvSpPr>
          <p:cNvPr id="30723" name="Content Placeholder 2"/>
          <p:cNvSpPr>
            <a:spLocks noGrp="1"/>
          </p:cNvSpPr>
          <p:nvPr>
            <p:ph idx="1"/>
          </p:nvPr>
        </p:nvSpPr>
        <p:spPr/>
        <p:txBody>
          <a:bodyPr/>
          <a:lstStyle/>
          <a:p>
            <a:pPr eaLnBrk="1" hangingPunct="1"/>
            <a:r>
              <a:rPr lang="et-EE" smtClean="0"/>
              <a:t>The internet-based memory has become most used memory for digital natives:</a:t>
            </a:r>
          </a:p>
          <a:p>
            <a:pPr lvl="1" eaLnBrk="1" hangingPunct="1"/>
            <a:r>
              <a:rPr lang="et-EE" smtClean="0"/>
              <a:t>they learn only as-needed – what is needed to solve the current problem</a:t>
            </a:r>
          </a:p>
          <a:p>
            <a:pPr lvl="3" eaLnBrk="1" hangingPunct="1"/>
            <a:r>
              <a:rPr lang="et-EE" smtClean="0"/>
              <a:t>tomorrow there will be new, different problems</a:t>
            </a:r>
          </a:p>
          <a:p>
            <a:pPr lvl="1" eaLnBrk="1" hangingPunct="1"/>
            <a:r>
              <a:rPr lang="et-EE" smtClean="0"/>
              <a:t>they do not want to learn just-in-case – there is Google   </a:t>
            </a:r>
          </a:p>
          <a:p>
            <a:pPr eaLnBrk="1" hangingPunct="1"/>
            <a:r>
              <a:rPr lang="en-GB" smtClean="0"/>
              <a:t>Is the next step awakening of Google</a:t>
            </a:r>
            <a:r>
              <a:rPr lang="et-EE" smtClean="0"/>
              <a:t> ?</a:t>
            </a:r>
          </a:p>
          <a:p>
            <a:pPr lvl="1" eaLnBrk="1" hangingPunct="1"/>
            <a:r>
              <a:rPr lang="et-EE" smtClean="0"/>
              <a:t>queries as full sentences allready give better results </a:t>
            </a:r>
          </a:p>
          <a:p>
            <a:endParaRPr lang="et-EE"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t-EE" smtClean="0"/>
          </a:p>
        </p:txBody>
      </p:sp>
      <p:sp>
        <p:nvSpPr>
          <p:cNvPr id="31747" name="Content Placeholder 2"/>
          <p:cNvSpPr>
            <a:spLocks noGrp="1"/>
          </p:cNvSpPr>
          <p:nvPr>
            <p:ph idx="1"/>
          </p:nvPr>
        </p:nvSpPr>
        <p:spPr/>
        <p:txBody>
          <a:bodyPr/>
          <a:lstStyle/>
          <a:p>
            <a:r>
              <a:rPr lang="et-EE" smtClean="0"/>
              <a:t>But even Google is able to index only less than 10% of Web – and the rate is decreasing</a:t>
            </a:r>
          </a:p>
          <a:p>
            <a:pPr lvl="1"/>
            <a:r>
              <a:rPr lang="et-EE" smtClean="0"/>
              <a:t>“</a:t>
            </a:r>
            <a:r>
              <a:rPr lang="en-US" smtClean="0"/>
              <a:t>My estimate for the size of the Web is  in (many) trillions, with Google coverage in a few percent range, and dropping.</a:t>
            </a:r>
            <a:r>
              <a:rPr lang="et-EE" smtClean="0"/>
              <a:t>”</a:t>
            </a:r>
          </a:p>
          <a:p>
            <a:endParaRPr lang="et-EE"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t-EE" dirty="0" smtClean="0"/>
              <a:t>Interactions</a:t>
            </a:r>
            <a:endParaRPr lang="et-EE" dirty="0"/>
          </a:p>
        </p:txBody>
      </p:sp>
      <p:sp>
        <p:nvSpPr>
          <p:cNvPr id="32771" name="Text Placeholder 4"/>
          <p:cNvSpPr>
            <a:spLocks noGrp="1"/>
          </p:cNvSpPr>
          <p:nvPr>
            <p:ph type="body" idx="1"/>
          </p:nvPr>
        </p:nvSpPr>
        <p:spPr/>
        <p:txBody>
          <a:bodyPr/>
          <a:lstStyle/>
          <a:p>
            <a:endParaRPr lang="et-EE"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t-EE" dirty="0" err="1" smtClean="0"/>
              <a:t>Interactions</a:t>
            </a:r>
            <a:endParaRPr lang="et-EE" dirty="0" smtClean="0"/>
          </a:p>
        </p:txBody>
      </p:sp>
      <p:sp>
        <p:nvSpPr>
          <p:cNvPr id="57347" name="Content Placeholder 2"/>
          <p:cNvSpPr>
            <a:spLocks noGrp="1"/>
          </p:cNvSpPr>
          <p:nvPr>
            <p:ph sz="half" idx="1"/>
          </p:nvPr>
        </p:nvSpPr>
        <p:spPr>
          <a:xfrm>
            <a:off x="457200" y="1600200"/>
            <a:ext cx="8218488" cy="4525963"/>
          </a:xfrm>
        </p:spPr>
        <p:txBody>
          <a:bodyPr/>
          <a:lstStyle/>
          <a:p>
            <a:pPr eaLnBrk="1" hangingPunct="1"/>
            <a:r>
              <a:rPr lang="et-EE" dirty="0" err="1" smtClean="0"/>
              <a:t>We</a:t>
            </a:r>
            <a:r>
              <a:rPr lang="et-EE" dirty="0" smtClean="0"/>
              <a:t> all </a:t>
            </a:r>
            <a:r>
              <a:rPr lang="et-EE" dirty="0" err="1" smtClean="0"/>
              <a:t>interact</a:t>
            </a:r>
            <a:r>
              <a:rPr lang="et-EE" dirty="0" smtClean="0"/>
              <a:t> all </a:t>
            </a:r>
            <a:r>
              <a:rPr lang="et-EE" dirty="0" err="1" smtClean="0"/>
              <a:t>the</a:t>
            </a:r>
            <a:r>
              <a:rPr lang="et-EE" dirty="0" smtClean="0"/>
              <a:t> </a:t>
            </a:r>
            <a:r>
              <a:rPr lang="et-EE" dirty="0" err="1" smtClean="0"/>
              <a:t>time</a:t>
            </a:r>
            <a:endParaRPr lang="et-EE" dirty="0" smtClean="0"/>
          </a:p>
          <a:p>
            <a:pPr eaLnBrk="1" hangingPunct="1"/>
            <a:r>
              <a:rPr lang="et-EE" dirty="0" err="1" smtClean="0"/>
              <a:t>Inputs</a:t>
            </a:r>
            <a:r>
              <a:rPr lang="et-EE" dirty="0" smtClean="0"/>
              <a:t>  </a:t>
            </a:r>
            <a:r>
              <a:rPr lang="et-EE" dirty="0" err="1" smtClean="0"/>
              <a:t>from</a:t>
            </a:r>
            <a:r>
              <a:rPr lang="et-EE" dirty="0" smtClean="0"/>
              <a:t> </a:t>
            </a:r>
            <a:r>
              <a:rPr lang="et-EE" dirty="0" err="1" smtClean="0"/>
              <a:t>environment</a:t>
            </a:r>
            <a:r>
              <a:rPr lang="et-EE" dirty="0" smtClean="0"/>
              <a:t> :</a:t>
            </a:r>
          </a:p>
          <a:p>
            <a:pPr lvl="1" eaLnBrk="1" hangingPunct="1"/>
            <a:r>
              <a:rPr lang="et-EE" dirty="0" err="1" smtClean="0"/>
              <a:t>perceptions</a:t>
            </a:r>
            <a:r>
              <a:rPr lang="et-EE" dirty="0" smtClean="0"/>
              <a:t> (</a:t>
            </a:r>
            <a:r>
              <a:rPr lang="et-EE" dirty="0" err="1" smtClean="0"/>
              <a:t>senses</a:t>
            </a:r>
            <a:r>
              <a:rPr lang="et-EE" dirty="0" smtClean="0"/>
              <a:t>)</a:t>
            </a:r>
          </a:p>
          <a:p>
            <a:pPr eaLnBrk="1" hangingPunct="1"/>
            <a:r>
              <a:rPr lang="et-EE" dirty="0" err="1" smtClean="0"/>
              <a:t>Interactions</a:t>
            </a:r>
            <a:r>
              <a:rPr lang="et-EE" dirty="0" smtClean="0"/>
              <a:t> </a:t>
            </a:r>
            <a:r>
              <a:rPr lang="et-EE" dirty="0" err="1" smtClean="0"/>
              <a:t>with</a:t>
            </a:r>
            <a:r>
              <a:rPr lang="et-EE" dirty="0" smtClean="0"/>
              <a:t> </a:t>
            </a:r>
            <a:r>
              <a:rPr lang="et-EE" dirty="0" err="1" smtClean="0"/>
              <a:t>other</a:t>
            </a:r>
            <a:r>
              <a:rPr lang="et-EE" dirty="0" smtClean="0"/>
              <a:t> </a:t>
            </a:r>
            <a:r>
              <a:rPr lang="et-EE" dirty="0" err="1" smtClean="0"/>
              <a:t>agents</a:t>
            </a:r>
            <a:r>
              <a:rPr lang="et-EE" dirty="0" smtClean="0"/>
              <a:t>:</a:t>
            </a:r>
          </a:p>
          <a:p>
            <a:pPr lvl="1" eaLnBrk="1" hangingPunct="1"/>
            <a:r>
              <a:rPr lang="et-EE" dirty="0" err="1" smtClean="0"/>
              <a:t>messages</a:t>
            </a:r>
            <a:endParaRPr lang="et-EE" dirty="0" smtClean="0"/>
          </a:p>
        </p:txBody>
      </p:sp>
      <p:pic>
        <p:nvPicPr>
          <p:cNvPr id="57348" name="Picture 5" descr="interact_system.png"/>
          <p:cNvPicPr>
            <a:picLocks noChangeAspect="1"/>
          </p:cNvPicPr>
          <p:nvPr/>
        </p:nvPicPr>
        <p:blipFill>
          <a:blip r:embed="rId2" cstate="print"/>
          <a:srcRect/>
          <a:stretch>
            <a:fillRect/>
          </a:stretch>
        </p:blipFill>
        <p:spPr bwMode="auto">
          <a:xfrm>
            <a:off x="3124200" y="4292600"/>
            <a:ext cx="2895600" cy="1095375"/>
          </a:xfrm>
          <a:prstGeom prst="rect">
            <a:avLst/>
          </a:prstGeom>
          <a:noFill/>
          <a:ln w="9525">
            <a:noFill/>
            <a:miter lim="800000"/>
            <a:headEnd/>
            <a:tailEnd/>
          </a:ln>
        </p:spPr>
      </p:pic>
      <p:pic>
        <p:nvPicPr>
          <p:cNvPr id="57349" name="Picture 6" descr="interact_system.png"/>
          <p:cNvPicPr>
            <a:picLocks noChangeAspect="1"/>
          </p:cNvPicPr>
          <p:nvPr/>
        </p:nvPicPr>
        <p:blipFill>
          <a:blip r:embed="rId2" cstate="print"/>
          <a:srcRect/>
          <a:stretch>
            <a:fillRect/>
          </a:stretch>
        </p:blipFill>
        <p:spPr bwMode="auto">
          <a:xfrm>
            <a:off x="5724525" y="5013325"/>
            <a:ext cx="2895600" cy="109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t-EE" dirty="0" smtClean="0"/>
              <a:t>Information</a:t>
            </a:r>
            <a:endParaRPr lang="et-EE" dirty="0"/>
          </a:p>
        </p:txBody>
      </p:sp>
      <p:sp>
        <p:nvSpPr>
          <p:cNvPr id="12291" name="Text Placeholder 4"/>
          <p:cNvSpPr>
            <a:spLocks noGrp="1"/>
          </p:cNvSpPr>
          <p:nvPr>
            <p:ph type="body" idx="1"/>
          </p:nvPr>
        </p:nvSpPr>
        <p:spPr/>
        <p:txBody>
          <a:bodyPr/>
          <a:lstStyle/>
          <a:p>
            <a:r>
              <a:rPr lang="et-EE" dirty="0" err="1" smtClean="0"/>
              <a:t>The</a:t>
            </a:r>
            <a:r>
              <a:rPr lang="et-EE" dirty="0" smtClean="0"/>
              <a:t> </a:t>
            </a:r>
            <a:r>
              <a:rPr lang="et-EE" dirty="0" err="1" smtClean="0"/>
              <a:t>information</a:t>
            </a:r>
            <a:r>
              <a:rPr lang="et-EE" dirty="0" smtClean="0"/>
              <a:t> </a:t>
            </a:r>
            <a:r>
              <a:rPr lang="et-EE" dirty="0" err="1" smtClean="0"/>
              <a:t>content</a:t>
            </a:r>
            <a:r>
              <a:rPr lang="et-EE" dirty="0" smtClean="0"/>
              <a:t> </a:t>
            </a:r>
            <a:r>
              <a:rPr lang="et-EE" dirty="0" err="1" smtClean="0"/>
              <a:t>of</a:t>
            </a:r>
            <a:r>
              <a:rPr lang="et-EE" dirty="0" smtClean="0"/>
              <a:t> </a:t>
            </a:r>
            <a:r>
              <a:rPr lang="et-EE" dirty="0" err="1" smtClean="0"/>
              <a:t>any</a:t>
            </a:r>
            <a:r>
              <a:rPr lang="et-EE" dirty="0" smtClean="0"/>
              <a:t> </a:t>
            </a:r>
            <a:r>
              <a:rPr lang="et-EE" dirty="0" err="1" smtClean="0"/>
              <a:t>message</a:t>
            </a:r>
            <a:r>
              <a:rPr lang="et-EE" dirty="0" smtClean="0"/>
              <a:t> </a:t>
            </a:r>
            <a:r>
              <a:rPr lang="et-EE" dirty="0" err="1" smtClean="0"/>
              <a:t>could</a:t>
            </a:r>
            <a:r>
              <a:rPr lang="et-EE" dirty="0" smtClean="0"/>
              <a:t> </a:t>
            </a:r>
            <a:r>
              <a:rPr lang="et-EE" dirty="0" err="1" smtClean="0"/>
              <a:t>be</a:t>
            </a:r>
            <a:r>
              <a:rPr lang="et-EE" dirty="0" smtClean="0"/>
              <a:t> </a:t>
            </a:r>
            <a:r>
              <a:rPr lang="et-EE" dirty="0" err="1" smtClean="0"/>
              <a:t>measured</a:t>
            </a:r>
            <a:r>
              <a:rPr lang="et-EE" dirty="0" smtClean="0"/>
              <a:t> </a:t>
            </a:r>
            <a:r>
              <a:rPr lang="et-EE" dirty="0" err="1" smtClean="0"/>
              <a:t>in</a:t>
            </a:r>
            <a:r>
              <a:rPr lang="et-EE" dirty="0" smtClean="0"/>
              <a:t> </a:t>
            </a:r>
            <a:r>
              <a:rPr lang="et-EE" dirty="0" err="1" smtClean="0"/>
              <a:t>bits</a:t>
            </a:r>
            <a:endParaRPr lang="et-EE" dirty="0" smtClean="0"/>
          </a:p>
          <a:p>
            <a:r>
              <a:rPr lang="et-EE" dirty="0" err="1" smtClean="0"/>
              <a:t>Distance</a:t>
            </a:r>
            <a:r>
              <a:rPr lang="et-EE" dirty="0" smtClean="0"/>
              <a:t> </a:t>
            </a:r>
            <a:r>
              <a:rPr lang="et-EE" dirty="0" err="1" smtClean="0"/>
              <a:t>between</a:t>
            </a:r>
            <a:r>
              <a:rPr lang="et-EE" smtClean="0"/>
              <a:t> Tallinn </a:t>
            </a:r>
            <a:r>
              <a:rPr lang="et-EE" dirty="0" smtClean="0"/>
              <a:t>and </a:t>
            </a:r>
            <a:r>
              <a:rPr lang="et-EE" dirty="0" err="1" smtClean="0"/>
              <a:t>Prague</a:t>
            </a:r>
            <a:r>
              <a:rPr lang="et-EE" dirty="0" smtClean="0"/>
              <a:t> </a:t>
            </a:r>
            <a:r>
              <a:rPr lang="et-EE" dirty="0" err="1" smtClean="0"/>
              <a:t>is</a:t>
            </a:r>
            <a:r>
              <a:rPr lang="et-EE" dirty="0" smtClean="0"/>
              <a:t> </a:t>
            </a:r>
            <a:r>
              <a:rPr lang="en-US" dirty="0" smtClean="0"/>
              <a:t>1226.71</a:t>
            </a:r>
            <a:r>
              <a:rPr lang="et-EE" dirty="0" smtClean="0"/>
              <a:t> km</a:t>
            </a:r>
          </a:p>
          <a:p>
            <a:r>
              <a:rPr lang="et-EE" dirty="0" smtClean="0"/>
              <a:t> </a:t>
            </a:r>
            <a:r>
              <a:rPr lang="et-EE" dirty="0" err="1" smtClean="0"/>
              <a:t>But</a:t>
            </a:r>
            <a:r>
              <a:rPr lang="et-EE" dirty="0" smtClean="0"/>
              <a:t> ‘</a:t>
            </a:r>
            <a:r>
              <a:rPr lang="et-EE" dirty="0" err="1" smtClean="0"/>
              <a:t>Distance</a:t>
            </a:r>
            <a:r>
              <a:rPr lang="et-EE" dirty="0" smtClean="0"/>
              <a:t> </a:t>
            </a:r>
            <a:r>
              <a:rPr lang="et-EE" dirty="0" err="1" smtClean="0"/>
              <a:t>between</a:t>
            </a:r>
            <a:r>
              <a:rPr lang="et-EE" dirty="0" smtClean="0"/>
              <a:t>’ </a:t>
            </a:r>
            <a:r>
              <a:rPr lang="et-EE" dirty="0" err="1" smtClean="0"/>
              <a:t>is</a:t>
            </a:r>
            <a:r>
              <a:rPr lang="et-EE" dirty="0" smtClean="0"/>
              <a:t> </a:t>
            </a:r>
            <a:r>
              <a:rPr lang="et-EE" dirty="0" err="1" smtClean="0"/>
              <a:t>not</a:t>
            </a:r>
            <a:r>
              <a:rPr lang="et-EE" dirty="0" smtClean="0"/>
              <a:t> ‘</a:t>
            </a:r>
            <a:r>
              <a:rPr lang="et-EE" dirty="0" err="1" smtClean="0"/>
              <a:t>the</a:t>
            </a:r>
            <a:r>
              <a:rPr lang="et-EE" dirty="0" smtClean="0"/>
              <a:t> road </a:t>
            </a:r>
            <a:r>
              <a:rPr lang="et-EE" dirty="0" err="1" smtClean="0"/>
              <a:t>or</a:t>
            </a:r>
            <a:r>
              <a:rPr lang="et-EE" dirty="0" smtClean="0"/>
              <a:t> </a:t>
            </a:r>
            <a:r>
              <a:rPr lang="et-EE" dirty="0" err="1" smtClean="0"/>
              <a:t>trip</a:t>
            </a:r>
            <a:r>
              <a:rPr lang="et-EE" dirty="0" smtClean="0"/>
              <a:t> </a:t>
            </a:r>
            <a:r>
              <a:rPr lang="et-EE" dirty="0" err="1" smtClean="0"/>
              <a:t>from</a:t>
            </a:r>
            <a:r>
              <a:rPr lang="et-EE" dirty="0" smtClean="0"/>
              <a:t> Tallinn </a:t>
            </a:r>
            <a:r>
              <a:rPr lang="et-EE" dirty="0" err="1" smtClean="0"/>
              <a:t>to</a:t>
            </a:r>
            <a:r>
              <a:rPr lang="et-EE" dirty="0" smtClean="0"/>
              <a:t> </a:t>
            </a:r>
            <a:r>
              <a:rPr lang="et-EE" dirty="0" err="1" smtClean="0"/>
              <a:t>Prague</a:t>
            </a:r>
            <a:r>
              <a:rPr lang="et-EE" dirty="0" smtClean="0"/>
              <a:t>’  and ‘</a:t>
            </a:r>
            <a:r>
              <a:rPr lang="et-EE" dirty="0" err="1" smtClean="0"/>
              <a:t>information</a:t>
            </a:r>
            <a:r>
              <a:rPr lang="et-EE" dirty="0" smtClean="0"/>
              <a:t> </a:t>
            </a:r>
            <a:r>
              <a:rPr lang="et-EE" dirty="0" err="1" smtClean="0"/>
              <a:t>content</a:t>
            </a:r>
            <a:r>
              <a:rPr lang="et-EE" dirty="0" smtClean="0"/>
              <a:t>’ </a:t>
            </a:r>
            <a:r>
              <a:rPr lang="et-EE" dirty="0" err="1" smtClean="0"/>
              <a:t>is</a:t>
            </a:r>
            <a:r>
              <a:rPr lang="et-EE" dirty="0" smtClean="0"/>
              <a:t> </a:t>
            </a:r>
            <a:r>
              <a:rPr lang="et-EE" dirty="0" err="1" smtClean="0"/>
              <a:t>not</a:t>
            </a:r>
            <a:r>
              <a:rPr lang="et-EE" dirty="0" smtClean="0"/>
              <a:t> </a:t>
            </a:r>
            <a:r>
              <a:rPr lang="et-EE" dirty="0" err="1" smtClean="0"/>
              <a:t>the</a:t>
            </a:r>
            <a:r>
              <a:rPr lang="et-EE" dirty="0" smtClean="0"/>
              <a:t> </a:t>
            </a:r>
            <a:r>
              <a:rPr lang="et-EE" dirty="0" err="1" smtClean="0"/>
              <a:t>information</a:t>
            </a:r>
            <a:r>
              <a:rPr lang="et-EE" dirty="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t-EE" smtClean="0"/>
              <a:t>Interactions with environment</a:t>
            </a:r>
          </a:p>
        </p:txBody>
      </p:sp>
      <p:sp>
        <p:nvSpPr>
          <p:cNvPr id="33795" name="Content Placeholder 2"/>
          <p:cNvSpPr>
            <a:spLocks noGrp="1"/>
          </p:cNvSpPr>
          <p:nvPr>
            <p:ph sz="half" idx="1"/>
          </p:nvPr>
        </p:nvSpPr>
        <p:spPr>
          <a:xfrm>
            <a:off x="457200" y="1600200"/>
            <a:ext cx="8218488" cy="4525963"/>
          </a:xfrm>
        </p:spPr>
        <p:txBody>
          <a:bodyPr/>
          <a:lstStyle/>
          <a:p>
            <a:pPr eaLnBrk="1" hangingPunct="1"/>
            <a:r>
              <a:rPr lang="et-EE" smtClean="0"/>
              <a:t>Many formalisms:</a:t>
            </a:r>
          </a:p>
          <a:p>
            <a:pPr lvl="1" eaLnBrk="1" hangingPunct="1"/>
            <a:r>
              <a:rPr lang="et-EE" smtClean="0"/>
              <a:t>Agents</a:t>
            </a:r>
          </a:p>
          <a:p>
            <a:pPr lvl="1" eaLnBrk="1" hangingPunct="1"/>
            <a:r>
              <a:rPr lang="et-EE" smtClean="0"/>
              <a:t>Bond systems (bond graphs)</a:t>
            </a:r>
          </a:p>
          <a:p>
            <a:pPr lvl="1" eaLnBrk="1" hangingPunct="1"/>
            <a:r>
              <a:rPr lang="et-EE" smtClean="0"/>
              <a:t>Cognitive System	</a:t>
            </a:r>
          </a:p>
          <a:p>
            <a:pPr lvl="1" eaLnBrk="1" hangingPunct="1">
              <a:buFontTx/>
              <a:buNone/>
            </a:pPr>
            <a:r>
              <a:rPr lang="et-EE" smtClean="0"/>
              <a:t>		</a:t>
            </a:r>
            <a:r>
              <a:rPr lang="en-US" smtClean="0"/>
              <a:t>A CS </a:t>
            </a:r>
            <a:r>
              <a:rPr lang="en-US" smtClean="0">
                <a:sym typeface="Symbol" pitchFamily="18" charset="2"/>
              </a:rPr>
              <a:t></a:t>
            </a:r>
            <a:r>
              <a:rPr lang="en-US" smtClean="0"/>
              <a:t>  is a function associated to a control</a:t>
            </a:r>
            <a:r>
              <a:rPr lang="et-EE" smtClean="0"/>
              <a:t> </a:t>
            </a:r>
            <a:r>
              <a:rPr lang="en-US" smtClean="0"/>
              <a:t>structure that belongs to the space of the cognitive control</a:t>
            </a:r>
            <a:r>
              <a:rPr lang="et-EE" smtClean="0"/>
              <a:t> </a:t>
            </a:r>
            <a:r>
              <a:rPr lang="en-US" smtClean="0"/>
              <a:t>structure C</a:t>
            </a:r>
            <a:r>
              <a:rPr lang="en-US" baseline="-25000" smtClean="0"/>
              <a:t>s</a:t>
            </a:r>
            <a:r>
              <a:rPr lang="en-US" sz="400" smtClean="0"/>
              <a:t> </a:t>
            </a:r>
            <a:r>
              <a:rPr lang="en-US" smtClean="0"/>
              <a:t>(</a:t>
            </a:r>
            <a:r>
              <a:rPr lang="en-US" smtClean="0">
                <a:sym typeface="Symbol" pitchFamily="18" charset="2"/>
              </a:rPr>
              <a:t></a:t>
            </a:r>
            <a:r>
              <a:rPr lang="en-US" smtClean="0"/>
              <a:t> ∈ C</a:t>
            </a:r>
            <a:r>
              <a:rPr lang="et-EE" baseline="-25000" smtClean="0"/>
              <a:t>s</a:t>
            </a:r>
            <a:r>
              <a:rPr lang="et-EE" smtClean="0"/>
              <a:t>)</a:t>
            </a:r>
            <a:endParaRPr lang="et-EE" sz="400" smtClean="0"/>
          </a:p>
          <a:p>
            <a:pPr lvl="1"/>
            <a:r>
              <a:rPr lang="et-EE" smtClean="0"/>
              <a:t>Learning Classier System (Holland):</a:t>
            </a:r>
          </a:p>
          <a:p>
            <a:pPr lvl="2"/>
            <a:r>
              <a:rPr lang="en-US" smtClean="0"/>
              <a:t>population of binary rules</a:t>
            </a:r>
            <a:r>
              <a:rPr lang="et-EE" smtClean="0"/>
              <a:t>; </a:t>
            </a:r>
            <a:r>
              <a:rPr lang="en-US" smtClean="0"/>
              <a:t>a genetic algorithm altere</a:t>
            </a:r>
            <a:r>
              <a:rPr lang="et-EE" smtClean="0"/>
              <a:t>s</a:t>
            </a:r>
            <a:r>
              <a:rPr lang="en-US" smtClean="0"/>
              <a:t> and select</a:t>
            </a:r>
            <a:r>
              <a:rPr lang="et-EE" smtClean="0"/>
              <a:t>s</a:t>
            </a:r>
            <a:r>
              <a:rPr lang="en-US" smtClean="0"/>
              <a:t> the best rules</a:t>
            </a:r>
            <a:r>
              <a:rPr lang="et-EE" smtClean="0"/>
              <a:t> </a:t>
            </a:r>
          </a:p>
          <a:p>
            <a:pPr lvl="2"/>
            <a:endParaRPr lang="et-EE" smtClean="0"/>
          </a:p>
        </p:txBody>
      </p:sp>
      <p:pic>
        <p:nvPicPr>
          <p:cNvPr id="33796" name="Picture 7" descr="interact_system.png"/>
          <p:cNvPicPr>
            <a:picLocks noChangeAspect="1"/>
          </p:cNvPicPr>
          <p:nvPr/>
        </p:nvPicPr>
        <p:blipFill>
          <a:blip r:embed="rId2" cstate="print"/>
          <a:srcRect/>
          <a:stretch>
            <a:fillRect/>
          </a:stretch>
        </p:blipFill>
        <p:spPr bwMode="auto">
          <a:xfrm>
            <a:off x="5435600" y="1700213"/>
            <a:ext cx="2895600" cy="109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p:cNvSpPr>
            <a:spLocks noGrp="1"/>
          </p:cNvSpPr>
          <p:nvPr>
            <p:ph type="title"/>
          </p:nvPr>
        </p:nvSpPr>
        <p:spPr/>
        <p:txBody>
          <a:bodyPr/>
          <a:lstStyle/>
          <a:p>
            <a:r>
              <a:rPr lang="et-EE" smtClean="0"/>
              <a:t>Information and Life</a:t>
            </a:r>
          </a:p>
        </p:txBody>
      </p:sp>
      <p:sp>
        <p:nvSpPr>
          <p:cNvPr id="34819" name="Content Placeholder 6"/>
          <p:cNvSpPr>
            <a:spLocks noGrp="1"/>
          </p:cNvSpPr>
          <p:nvPr>
            <p:ph idx="1"/>
          </p:nvPr>
        </p:nvSpPr>
        <p:spPr/>
        <p:txBody>
          <a:bodyPr/>
          <a:lstStyle/>
          <a:p>
            <a:r>
              <a:rPr lang="et-EE" smtClean="0"/>
              <a:t>Living things interact with their environment  in two ways:</a:t>
            </a:r>
          </a:p>
          <a:p>
            <a:pPr lvl="1"/>
            <a:r>
              <a:rPr lang="et-EE" smtClean="0"/>
              <a:t>Input1: energy - metabolism, needed for preserving life</a:t>
            </a:r>
          </a:p>
          <a:p>
            <a:pPr lvl="1"/>
            <a:r>
              <a:rPr lang="et-EE" smtClean="0"/>
              <a:t>Input2: perceptions (Information!):  knowledge about environment; stored in memory and used to get Input1</a:t>
            </a:r>
          </a:p>
          <a:p>
            <a:r>
              <a:rPr lang="et-EE" smtClean="0"/>
              <a:t>All outputs are directed to making Input1, Input2 more effective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t-EE" dirty="0" smtClean="0"/>
              <a:t>Entropy</a:t>
            </a:r>
            <a:endParaRPr lang="et-EE" dirty="0"/>
          </a:p>
        </p:txBody>
      </p:sp>
      <p:sp>
        <p:nvSpPr>
          <p:cNvPr id="35843" name="Text Placeholder 4"/>
          <p:cNvSpPr>
            <a:spLocks noGrp="1"/>
          </p:cNvSpPr>
          <p:nvPr>
            <p:ph type="body" idx="1"/>
          </p:nvPr>
        </p:nvSpPr>
        <p:spPr/>
        <p:txBody>
          <a:bodyPr/>
          <a:lstStyle/>
          <a:p>
            <a:r>
              <a:rPr lang="et-EE" smtClean="0"/>
              <a:t>The mathematical expression of Information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t-EE" smtClean="0"/>
              <a:t>Entropy</a:t>
            </a:r>
          </a:p>
        </p:txBody>
      </p:sp>
      <p:sp>
        <p:nvSpPr>
          <p:cNvPr id="21507" name="Content Placeholder 2"/>
          <p:cNvSpPr>
            <a:spLocks noGrp="1"/>
          </p:cNvSpPr>
          <p:nvPr>
            <p:ph idx="1"/>
          </p:nvPr>
        </p:nvSpPr>
        <p:spPr/>
        <p:txBody>
          <a:bodyPr/>
          <a:lstStyle/>
          <a:p>
            <a:pPr eaLnBrk="1" hangingPunct="1"/>
            <a:r>
              <a:rPr lang="et-EE" dirty="0" smtClean="0"/>
              <a:t>Entropy is a measure of disorder/order</a:t>
            </a:r>
          </a:p>
          <a:p>
            <a:pPr eaLnBrk="1" hangingPunct="1"/>
            <a:r>
              <a:rPr lang="et-EE" dirty="0" smtClean="0"/>
              <a:t>Order – every part of a system has high probability being in one particular state</a:t>
            </a:r>
          </a:p>
          <a:p>
            <a:pPr eaLnBrk="1" hangingPunct="1"/>
            <a:r>
              <a:rPr lang="et-EE" dirty="0" smtClean="0"/>
              <a:t>High entropy = all parts of a system have (with high probability ) similar/close state</a:t>
            </a:r>
          </a:p>
          <a:p>
            <a:pPr eaLnBrk="1" hangingPunct="1"/>
            <a:r>
              <a:rPr lang="et-EE" dirty="0" smtClean="0"/>
              <a:t>The second law of thermodynamics</a:t>
            </a:r>
          </a:p>
          <a:p>
            <a:pPr lvl="1" eaLnBrk="1" hangingPunct="1"/>
            <a:r>
              <a:rPr lang="et-EE" dirty="0" smtClean="0"/>
              <a:t> </a:t>
            </a:r>
            <a:r>
              <a:rPr lang="et-EE" b="1" dirty="0" smtClean="0"/>
              <a:t>in closed system entropy is increasing</a:t>
            </a:r>
          </a:p>
          <a:p>
            <a:pPr eaLnBrk="1" hangingPunct="1"/>
            <a:endParaRPr lang="et-E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t-EE" smtClean="0"/>
              <a:t>Life – entropy reducer</a:t>
            </a:r>
          </a:p>
        </p:txBody>
      </p:sp>
      <p:sp>
        <p:nvSpPr>
          <p:cNvPr id="37891" name="Content Placeholder 2"/>
          <p:cNvSpPr>
            <a:spLocks noGrp="1"/>
          </p:cNvSpPr>
          <p:nvPr>
            <p:ph idx="1"/>
          </p:nvPr>
        </p:nvSpPr>
        <p:spPr/>
        <p:txBody>
          <a:bodyPr/>
          <a:lstStyle/>
          <a:p>
            <a:pPr eaLnBrk="1" hangingPunct="1"/>
            <a:r>
              <a:rPr lang="et-EE" dirty="0" smtClean="0"/>
              <a:t>All living things (plants, animals, humans) reduce entropy – their molecules are in strict order, nearly nothing is random</a:t>
            </a:r>
          </a:p>
          <a:p>
            <a:pPr eaLnBrk="1" hangingPunct="1"/>
            <a:r>
              <a:rPr lang="et-EE" dirty="0" smtClean="0"/>
              <a:t>But </a:t>
            </a:r>
            <a:r>
              <a:rPr lang="en-US" dirty="0" smtClean="0"/>
              <a:t>they </a:t>
            </a:r>
            <a:r>
              <a:rPr lang="en-US" dirty="0" err="1" smtClean="0"/>
              <a:t>increas</a:t>
            </a:r>
            <a:r>
              <a:rPr lang="et-EE" dirty="0" smtClean="0"/>
              <a:t>e </a:t>
            </a:r>
            <a:r>
              <a:rPr lang="en-US" dirty="0" smtClean="0"/>
              <a:t>the entropy of their</a:t>
            </a:r>
            <a:br>
              <a:rPr lang="en-US" dirty="0" smtClean="0"/>
            </a:br>
            <a:r>
              <a:rPr lang="en-US" dirty="0" smtClean="0"/>
              <a:t>environment </a:t>
            </a:r>
            <a:r>
              <a:rPr lang="en-US" b="1" dirty="0" smtClean="0"/>
              <a:t>more</a:t>
            </a:r>
            <a:r>
              <a:rPr lang="en-US" dirty="0" smtClean="0"/>
              <a:t> than they are </a:t>
            </a:r>
            <a:r>
              <a:rPr lang="et-EE" dirty="0" smtClean="0"/>
              <a:t>reducing </a:t>
            </a:r>
            <a:r>
              <a:rPr lang="en-US" dirty="0" smtClean="0"/>
              <a:t> their own</a:t>
            </a:r>
            <a:r>
              <a:rPr lang="et-EE" dirty="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t-EE" smtClean="0"/>
              <a:t>Plants</a:t>
            </a:r>
          </a:p>
        </p:txBody>
      </p:sp>
      <p:sp>
        <p:nvSpPr>
          <p:cNvPr id="38915" name="Content Placeholder 2"/>
          <p:cNvSpPr>
            <a:spLocks noGrp="1"/>
          </p:cNvSpPr>
          <p:nvPr>
            <p:ph idx="1"/>
          </p:nvPr>
        </p:nvSpPr>
        <p:spPr/>
        <p:txBody>
          <a:bodyPr/>
          <a:lstStyle/>
          <a:p>
            <a:pPr eaLnBrk="1" hangingPunct="1"/>
            <a:r>
              <a:rPr lang="et-EE" smtClean="0"/>
              <a:t>Plants convert sun rays into cold earth</a:t>
            </a:r>
          </a:p>
          <a:p>
            <a:pPr eaLnBrk="1" hangingPunct="1"/>
            <a:r>
              <a:rPr lang="et-EE" smtClean="0"/>
              <a:t>Plants propagate (seeds, rhizomes)</a:t>
            </a:r>
          </a:p>
          <a:p>
            <a:pPr eaLnBrk="1" hangingPunct="1"/>
            <a:r>
              <a:rPr lang="et-EE" smtClean="0"/>
              <a:t>Plants decrease entropy in themselves, but increase it globally</a:t>
            </a:r>
          </a:p>
        </p:txBody>
      </p:sp>
      <p:pic>
        <p:nvPicPr>
          <p:cNvPr id="38916" name="Picture 3" descr="plant.png"/>
          <p:cNvPicPr>
            <a:picLocks noChangeAspect="1"/>
          </p:cNvPicPr>
          <p:nvPr/>
        </p:nvPicPr>
        <p:blipFill>
          <a:blip r:embed="rId2" cstate="print"/>
          <a:srcRect/>
          <a:stretch>
            <a:fillRect/>
          </a:stretch>
        </p:blipFill>
        <p:spPr bwMode="auto">
          <a:xfrm>
            <a:off x="6011863" y="3429000"/>
            <a:ext cx="2662237" cy="334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t-EE" smtClean="0"/>
              <a:t>Animals</a:t>
            </a:r>
          </a:p>
        </p:txBody>
      </p:sp>
      <p:sp>
        <p:nvSpPr>
          <p:cNvPr id="39939" name="Content Placeholder 2"/>
          <p:cNvSpPr>
            <a:spLocks noGrp="1"/>
          </p:cNvSpPr>
          <p:nvPr>
            <p:ph idx="1"/>
          </p:nvPr>
        </p:nvSpPr>
        <p:spPr/>
        <p:txBody>
          <a:bodyPr/>
          <a:lstStyle/>
          <a:p>
            <a:pPr eaLnBrk="1" hangingPunct="1"/>
            <a:r>
              <a:rPr lang="et-EE" smtClean="0"/>
              <a:t>Animals convert their food into cold earth</a:t>
            </a:r>
          </a:p>
          <a:p>
            <a:pPr eaLnBrk="1" hangingPunct="1"/>
            <a:r>
              <a:rPr lang="et-EE" smtClean="0"/>
              <a:t>Animals multiply</a:t>
            </a:r>
          </a:p>
          <a:p>
            <a:pPr eaLnBrk="1" hangingPunct="1"/>
            <a:r>
              <a:rPr lang="et-EE" smtClean="0"/>
              <a:t>Animals decrease entropy in themselves, but increase it </a:t>
            </a:r>
          </a:p>
          <a:p>
            <a:pPr lvl="1" eaLnBrk="1" hangingPunct="1"/>
            <a:r>
              <a:rPr lang="et-EE" smtClean="0"/>
              <a:t>globally more than plants</a:t>
            </a:r>
          </a:p>
          <a:p>
            <a:pPr eaLnBrk="1" hangingPunct="1"/>
            <a:endParaRPr lang="et-EE"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t-EE" smtClean="0"/>
              <a:t>Humans – best reducer of entropy</a:t>
            </a:r>
          </a:p>
        </p:txBody>
      </p:sp>
      <p:sp>
        <p:nvSpPr>
          <p:cNvPr id="25603" name="Content Placeholder 2"/>
          <p:cNvSpPr>
            <a:spLocks noGrp="1"/>
          </p:cNvSpPr>
          <p:nvPr>
            <p:ph idx="1"/>
          </p:nvPr>
        </p:nvSpPr>
        <p:spPr/>
        <p:txBody>
          <a:bodyPr/>
          <a:lstStyle/>
          <a:p>
            <a:pPr eaLnBrk="1" hangingPunct="1"/>
            <a:r>
              <a:rPr lang="et-EE" smtClean="0"/>
              <a:t>Plants reduce entropy strictly locally, inside their organism</a:t>
            </a:r>
          </a:p>
          <a:p>
            <a:pPr eaLnBrk="1" hangingPunct="1"/>
            <a:r>
              <a:rPr lang="et-EE" smtClean="0"/>
              <a:t>They  multiply, thus increase entropy</a:t>
            </a:r>
          </a:p>
          <a:p>
            <a:pPr eaLnBrk="1" hangingPunct="1"/>
            <a:r>
              <a:rPr lang="et-EE" smtClean="0"/>
              <a:t>Animals can move and have memory – thus they increase entropy on much larger scale and area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t-EE" smtClean="0"/>
              <a:t>Humans – best information processing devices</a:t>
            </a:r>
          </a:p>
        </p:txBody>
      </p:sp>
      <p:sp>
        <p:nvSpPr>
          <p:cNvPr id="1028" name="Content Placeholder 2"/>
          <p:cNvSpPr>
            <a:spLocks noGrp="1"/>
          </p:cNvSpPr>
          <p:nvPr>
            <p:ph idx="1"/>
          </p:nvPr>
        </p:nvSpPr>
        <p:spPr/>
        <p:txBody>
          <a:bodyPr/>
          <a:lstStyle/>
          <a:p>
            <a:pPr eaLnBrk="1" hangingPunct="1"/>
            <a:r>
              <a:rPr lang="et-EE" smtClean="0"/>
              <a:t>T</a:t>
            </a:r>
            <a:r>
              <a:rPr lang="en-GB" smtClean="0"/>
              <a:t>he total number of bits processed in every second the human body is</a:t>
            </a:r>
            <a:endParaRPr lang="et-EE" smtClean="0"/>
          </a:p>
          <a:p>
            <a:pPr eaLnBrk="1" hangingPunct="1"/>
            <a:r>
              <a:rPr lang="et-EE" smtClean="0"/>
              <a:t>Human head consumes &gt; 25% of all energy used by human</a:t>
            </a:r>
          </a:p>
          <a:p>
            <a:pPr eaLnBrk="1" hangingPunct="1"/>
            <a:r>
              <a:rPr lang="et-EE" smtClean="0"/>
              <a:t>I</a:t>
            </a:r>
            <a:r>
              <a:rPr lang="en-GB" smtClean="0"/>
              <a:t>t uses only about 20 watts of power</a:t>
            </a:r>
            <a:endParaRPr lang="et-EE" smtClean="0"/>
          </a:p>
          <a:p>
            <a:pPr eaLnBrk="1" hangingPunct="1"/>
            <a:r>
              <a:rPr lang="et-EE" smtClean="0"/>
              <a:t>PC </a:t>
            </a:r>
            <a:r>
              <a:rPr lang="en-GB" smtClean="0"/>
              <a:t>needs a million times as </a:t>
            </a:r>
            <a:r>
              <a:rPr lang="et-EE" smtClean="0"/>
              <a:t>much</a:t>
            </a:r>
            <a:r>
              <a:rPr lang="en-GB" smtClean="0"/>
              <a:t> </a:t>
            </a:r>
            <a:endParaRPr lang="et-EE" smtClean="0"/>
          </a:p>
          <a:p>
            <a:pPr eaLnBrk="1" hangingPunct="1"/>
            <a:r>
              <a:rPr lang="et-EE" smtClean="0"/>
              <a:t>Humans invented a tool – language – which makes their memory collective, shared by all mankind</a:t>
            </a:r>
          </a:p>
          <a:p>
            <a:pPr eaLnBrk="1" hangingPunct="1"/>
            <a:endParaRPr lang="et-EE" smtClean="0"/>
          </a:p>
        </p:txBody>
      </p:sp>
      <p:graphicFrame>
        <p:nvGraphicFramePr>
          <p:cNvPr id="1026" name="Object 2"/>
          <p:cNvGraphicFramePr>
            <a:graphicFrameLocks noChangeAspect="1"/>
          </p:cNvGraphicFramePr>
          <p:nvPr/>
        </p:nvGraphicFramePr>
        <p:xfrm>
          <a:off x="5364088" y="2132856"/>
          <a:ext cx="1377950" cy="488950"/>
        </p:xfrm>
        <a:graphic>
          <a:graphicData uri="http://schemas.openxmlformats.org/presentationml/2006/ole">
            <p:oleObj spid="_x0000_s1026" name="Equation" r:id="rId3" imgW="571320" imgH="203040" progId="Equation.DSMT4">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t-EE" dirty="0" smtClean="0"/>
              <a:t>Language</a:t>
            </a:r>
            <a:endParaRPr lang="et-EE" dirty="0"/>
          </a:p>
        </p:txBody>
      </p:sp>
      <p:sp>
        <p:nvSpPr>
          <p:cNvPr id="41987" name="Text Placeholder 4"/>
          <p:cNvSpPr>
            <a:spLocks noGrp="1"/>
          </p:cNvSpPr>
          <p:nvPr>
            <p:ph type="body" idx="1"/>
          </p:nvPr>
        </p:nvSpPr>
        <p:spPr/>
        <p:txBody>
          <a:bodyPr/>
          <a:lstStyle/>
          <a:p>
            <a:r>
              <a:rPr lang="et-EE" b="1" dirty="0" smtClean="0"/>
              <a:t>LORD POLONIUS:</a:t>
            </a:r>
          </a:p>
          <a:p>
            <a:r>
              <a:rPr lang="et-EE" b="1" dirty="0" smtClean="0"/>
              <a:t>	</a:t>
            </a:r>
            <a:r>
              <a:rPr lang="en-US" dirty="0" smtClean="0"/>
              <a:t>What do you read, my lord?</a:t>
            </a:r>
            <a:r>
              <a:rPr lang="et-EE" dirty="0" smtClean="0"/>
              <a:t/>
            </a:r>
            <a:br>
              <a:rPr lang="et-EE" dirty="0" smtClean="0"/>
            </a:br>
            <a:r>
              <a:rPr lang="et-EE" b="1" dirty="0" smtClean="0"/>
              <a:t> HAMLET: </a:t>
            </a:r>
          </a:p>
          <a:p>
            <a:r>
              <a:rPr lang="et-EE" b="1" dirty="0" smtClean="0"/>
              <a:t>	</a:t>
            </a:r>
            <a:r>
              <a:rPr lang="et-EE" dirty="0" smtClean="0"/>
              <a:t>Words, words, words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t-EE" smtClean="0"/>
              <a:t>Information Systems</a:t>
            </a:r>
          </a:p>
        </p:txBody>
      </p:sp>
      <p:sp>
        <p:nvSpPr>
          <p:cNvPr id="3" name="Content Placeholder 2"/>
          <p:cNvSpPr>
            <a:spLocks noGrp="1"/>
          </p:cNvSpPr>
          <p:nvPr>
            <p:ph idx="1"/>
          </p:nvPr>
        </p:nvSpPr>
        <p:spPr/>
        <p:txBody>
          <a:bodyPr/>
          <a:lstStyle/>
          <a:p>
            <a:r>
              <a:rPr lang="en-US" smtClean="0"/>
              <a:t>Information has become the most important commodity of our "information age“</a:t>
            </a:r>
            <a:endParaRPr lang="et-EE" smtClean="0"/>
          </a:p>
          <a:p>
            <a:r>
              <a:rPr lang="et-EE" smtClean="0"/>
              <a:t>I</a:t>
            </a:r>
            <a:r>
              <a:rPr lang="en-US" smtClean="0"/>
              <a:t>nformation systems have become for all technologically developed countries essential part of their national security </a:t>
            </a:r>
            <a:endParaRPr lang="et-EE" smtClean="0"/>
          </a:p>
          <a:p>
            <a:r>
              <a:rPr lang="en-US" smtClean="0"/>
              <a:t>With rapid globalization, more and more Information Systems (IS) should co-operate</a:t>
            </a:r>
            <a:endParaRPr lang="et-EE" smtClean="0"/>
          </a:p>
          <a:p>
            <a:endParaRPr lang="et-EE"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spect="1" noChangeArrowheads="1"/>
          </p:cNvSpPr>
          <p:nvPr>
            <p:ph type="title"/>
          </p:nvPr>
        </p:nvSpPr>
        <p:spPr/>
        <p:txBody>
          <a:bodyPr/>
          <a:lstStyle/>
          <a:p>
            <a:pPr eaLnBrk="1" hangingPunct="1"/>
            <a:r>
              <a:rPr lang="et-EE" sz="4000" smtClean="0"/>
              <a:t>Language - </a:t>
            </a:r>
            <a:r>
              <a:rPr lang="en-US" sz="4000" smtClean="0"/>
              <a:t>how, when and why did it emerge </a:t>
            </a:r>
            <a:r>
              <a:rPr lang="et-EE" sz="4000" smtClean="0"/>
              <a:t>?</a:t>
            </a:r>
            <a:endParaRPr lang="en-US" sz="4000" smtClean="0"/>
          </a:p>
        </p:txBody>
      </p:sp>
      <p:sp>
        <p:nvSpPr>
          <p:cNvPr id="43011" name="Rectangle 3"/>
          <p:cNvSpPr>
            <a:spLocks noGrp="1" noChangeArrowheads="1"/>
          </p:cNvSpPr>
          <p:nvPr>
            <p:ph type="body" idx="1"/>
          </p:nvPr>
        </p:nvSpPr>
        <p:spPr/>
        <p:txBody>
          <a:bodyPr/>
          <a:lstStyle/>
          <a:p>
            <a:pPr eaLnBrk="1" hangingPunct="1"/>
            <a:r>
              <a:rPr lang="et-EE" smtClean="0"/>
              <a:t>…it is hard not to think that we (humans) are in some way 'special' – a qualitatively different species of any of the … others</a:t>
            </a:r>
          </a:p>
          <a:p>
            <a:pPr eaLnBrk="1" hangingPunct="1"/>
            <a:r>
              <a:rPr lang="et-EE" smtClean="0"/>
              <a:t>…the feature of humanity that…(makes us different) is </a:t>
            </a:r>
            <a:r>
              <a:rPr lang="et-EE" smtClean="0">
                <a:solidFill>
                  <a:srgbClr val="A50021"/>
                </a:solidFill>
              </a:rPr>
              <a:t>language</a:t>
            </a:r>
            <a:r>
              <a:rPr lang="et-EE" smtClean="0"/>
              <a:t> </a:t>
            </a:r>
          </a:p>
          <a:p>
            <a:pPr eaLnBrk="1" hangingPunct="1"/>
            <a:r>
              <a:rPr lang="et-EE" smtClean="0"/>
              <a:t>…to understand language, we need to know where it come from, why it works the way it does </a:t>
            </a:r>
            <a:r>
              <a:rPr lang="en-US" smtClean="0"/>
              <a:t>  </a:t>
            </a:r>
          </a:p>
        </p:txBody>
      </p:sp>
      <p:sp>
        <p:nvSpPr>
          <p:cNvPr id="43012" name="Text Box 4"/>
          <p:cNvSpPr txBox="1">
            <a:spLocks noChangeArrowheads="1"/>
          </p:cNvSpPr>
          <p:nvPr/>
        </p:nvSpPr>
        <p:spPr bwMode="auto">
          <a:xfrm>
            <a:off x="6804025" y="4335463"/>
            <a:ext cx="184150" cy="366712"/>
          </a:xfrm>
          <a:prstGeom prst="rect">
            <a:avLst/>
          </a:prstGeom>
          <a:noFill/>
          <a:ln w="9525">
            <a:noFill/>
            <a:miter lim="800000"/>
            <a:headEnd/>
            <a:tailEnd/>
          </a:ln>
        </p:spPr>
        <p:txBody>
          <a:bodyPr>
            <a:spAutoFit/>
          </a:bodyPr>
          <a:lstStyle/>
          <a:p>
            <a:endParaRPr lang="et-EE">
              <a:latin typeface="Serifa BT" pitchFamily="18" charset="0"/>
            </a:endParaRPr>
          </a:p>
        </p:txBody>
      </p:sp>
      <p:sp>
        <p:nvSpPr>
          <p:cNvPr id="33797" name="Text Box 5">
            <a:hlinkClick r:id="rId2" tooltip="http://www.isrl.uiuc.edu/~amag/langev/pubtype/inbook_LanguageEvolutionTheStatesoftheArt.html"/>
          </p:cNvPr>
          <p:cNvSpPr txBox="1">
            <a:spLocks noChangeArrowheads="1"/>
          </p:cNvSpPr>
          <p:nvPr/>
        </p:nvSpPr>
        <p:spPr bwMode="auto">
          <a:xfrm>
            <a:off x="3779838" y="5876925"/>
            <a:ext cx="5140325" cy="574675"/>
          </a:xfrm>
          <a:prstGeom prst="rect">
            <a:avLst/>
          </a:prstGeom>
          <a:solidFill>
            <a:srgbClr val="FFFFCC"/>
          </a:solidFill>
          <a:ln w="9525">
            <a:solidFill>
              <a:srgbClr val="990033"/>
            </a:solidFill>
            <a:miter lim="800000"/>
            <a:headEnd/>
            <a:tailEnd/>
          </a:ln>
          <a:effectLst>
            <a:outerShdw dist="107763" dir="2700000" algn="ctr" rotWithShape="0">
              <a:schemeClr val="bg2">
                <a:alpha val="50000"/>
              </a:schemeClr>
            </a:outerShdw>
          </a:effectLst>
        </p:spPr>
        <p:txBody>
          <a:bodyPr lIns="38100" tIns="63500" rIns="38100" bIns="63500">
            <a:spAutoFit/>
          </a:bodyPr>
          <a:lstStyle/>
          <a:p>
            <a:pPr>
              <a:lnSpc>
                <a:spcPct val="80000"/>
              </a:lnSpc>
              <a:spcBef>
                <a:spcPct val="85000"/>
              </a:spcBef>
              <a:defRPr/>
            </a:pPr>
            <a:r>
              <a:rPr lang="en-US">
                <a:solidFill>
                  <a:srgbClr val="000066"/>
                </a:solidFill>
              </a:rPr>
              <a:t>Language Evolution: The States of the Art </a:t>
            </a:r>
            <a:r>
              <a:rPr lang="et-EE">
                <a:solidFill>
                  <a:srgbClr val="000066"/>
                </a:solidFill>
              </a:rPr>
              <a:t>.</a:t>
            </a:r>
            <a:r>
              <a:rPr lang="et-EE">
                <a:solidFill>
                  <a:srgbClr val="000066"/>
                </a:solidFill>
                <a:hlinkClick r:id="rId3"/>
              </a:rPr>
              <a:t> </a:t>
            </a:r>
            <a:r>
              <a:rPr lang="en-US">
                <a:solidFill>
                  <a:srgbClr val="000066"/>
                </a:solidFill>
              </a:rPr>
              <a:t>Oxford University Press. (2003)</a:t>
            </a:r>
            <a:r>
              <a:rPr lang="en-US">
                <a:solidFill>
                  <a:srgbClr val="000066"/>
                </a:solidFill>
                <a:hlinkClick r:id="rId3"/>
              </a:rPr>
              <a:t> </a:t>
            </a:r>
            <a:endParaRPr lang="en-US">
              <a:solidFill>
                <a:srgbClr val="000066"/>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spect="1" noChangeArrowheads="1"/>
          </p:cNvSpPr>
          <p:nvPr>
            <p:ph type="title"/>
          </p:nvPr>
        </p:nvSpPr>
        <p:spPr/>
        <p:txBody>
          <a:bodyPr/>
          <a:lstStyle/>
          <a:p>
            <a:pPr eaLnBrk="1" hangingPunct="1"/>
            <a:r>
              <a:rPr lang="et-EE" sz="4000" smtClean="0"/>
              <a:t>Language - </a:t>
            </a:r>
            <a:r>
              <a:rPr lang="en-US" sz="4000" smtClean="0"/>
              <a:t>how, when and why did it emerge </a:t>
            </a:r>
            <a:r>
              <a:rPr lang="et-EE" sz="4000" smtClean="0"/>
              <a:t>?</a:t>
            </a:r>
            <a:endParaRPr lang="en-US" sz="4000" smtClean="0"/>
          </a:p>
        </p:txBody>
      </p:sp>
      <p:sp>
        <p:nvSpPr>
          <p:cNvPr id="44035" name="Rectangle 3"/>
          <p:cNvSpPr>
            <a:spLocks noGrp="1" noChangeArrowheads="1"/>
          </p:cNvSpPr>
          <p:nvPr>
            <p:ph type="body" idx="1"/>
          </p:nvPr>
        </p:nvSpPr>
        <p:spPr/>
        <p:txBody>
          <a:bodyPr/>
          <a:lstStyle/>
          <a:p>
            <a:pPr eaLnBrk="1" hangingPunct="1">
              <a:lnSpc>
                <a:spcPct val="90000"/>
              </a:lnSpc>
            </a:pPr>
            <a:r>
              <a:rPr lang="et-EE" smtClean="0"/>
              <a:t>…</a:t>
            </a:r>
            <a:r>
              <a:rPr lang="en-US" smtClean="0"/>
              <a:t>language evolution is driven by biologically anomalous levels of social cooperation </a:t>
            </a:r>
            <a:endParaRPr lang="et-EE" smtClean="0"/>
          </a:p>
          <a:p>
            <a:pPr eaLnBrk="1" hangingPunct="1">
              <a:lnSpc>
                <a:spcPct val="90000"/>
              </a:lnSpc>
            </a:pPr>
            <a:r>
              <a:rPr lang="et-EE" smtClean="0"/>
              <a:t>…p</a:t>
            </a:r>
            <a:r>
              <a:rPr lang="en-US" smtClean="0"/>
              <a:t>honetic competence </a:t>
            </a:r>
            <a:r>
              <a:rPr lang="et-EE" smtClean="0"/>
              <a:t>…</a:t>
            </a:r>
            <a:r>
              <a:rPr lang="en-US" smtClean="0"/>
              <a:t> reflects social pressures for vocal imitation, learning, and other forms of social transmission</a:t>
            </a:r>
            <a:endParaRPr lang="et-EE" smtClean="0"/>
          </a:p>
          <a:p>
            <a:pPr eaLnBrk="1" hangingPunct="1">
              <a:lnSpc>
                <a:spcPct val="90000"/>
              </a:lnSpc>
            </a:pPr>
            <a:r>
              <a:rPr lang="et-EE" smtClean="0"/>
              <a:t>…</a:t>
            </a:r>
            <a:r>
              <a:rPr lang="en-US" smtClean="0"/>
              <a:t>human social and cultural strategies gave rise to the complex syntactical structure of speech  </a:t>
            </a:r>
          </a:p>
        </p:txBody>
      </p:sp>
      <p:sp>
        <p:nvSpPr>
          <p:cNvPr id="44036" name="Text Box 4"/>
          <p:cNvSpPr txBox="1">
            <a:spLocks noChangeArrowheads="1"/>
          </p:cNvSpPr>
          <p:nvPr/>
        </p:nvSpPr>
        <p:spPr bwMode="auto">
          <a:xfrm>
            <a:off x="6804025" y="4335463"/>
            <a:ext cx="184150" cy="366712"/>
          </a:xfrm>
          <a:prstGeom prst="rect">
            <a:avLst/>
          </a:prstGeom>
          <a:noFill/>
          <a:ln w="9525">
            <a:noFill/>
            <a:miter lim="800000"/>
            <a:headEnd/>
            <a:tailEnd/>
          </a:ln>
        </p:spPr>
        <p:txBody>
          <a:bodyPr>
            <a:spAutoFit/>
          </a:bodyPr>
          <a:lstStyle/>
          <a:p>
            <a:endParaRPr lang="et-EE">
              <a:latin typeface="Serifa BT" pitchFamily="18" charset="0"/>
            </a:endParaRPr>
          </a:p>
        </p:txBody>
      </p:sp>
      <p:sp>
        <p:nvSpPr>
          <p:cNvPr id="32773" name="Text Box 5">
            <a:hlinkClick r:id="rId2" tooltip="http://www.isrl.uiuc.edu/~amag/langev/pubtype/inbook_TheEvolutionaryEmergenceofLanguageSocialFunctionandtheOriginsofLinguisticForm.html"/>
          </p:cNvPr>
          <p:cNvSpPr txBox="1">
            <a:spLocks noChangeArrowheads="1"/>
          </p:cNvSpPr>
          <p:nvPr/>
        </p:nvSpPr>
        <p:spPr bwMode="auto">
          <a:xfrm>
            <a:off x="3779838" y="5876925"/>
            <a:ext cx="5140325" cy="793750"/>
          </a:xfrm>
          <a:prstGeom prst="rect">
            <a:avLst/>
          </a:prstGeom>
          <a:solidFill>
            <a:srgbClr val="FFFFCC"/>
          </a:solidFill>
          <a:ln w="9525">
            <a:solidFill>
              <a:srgbClr val="990033"/>
            </a:solidFill>
            <a:miter lim="800000"/>
            <a:headEnd/>
            <a:tailEnd/>
          </a:ln>
          <a:effectLst>
            <a:outerShdw dist="107763" dir="2700000" algn="ctr" rotWithShape="0">
              <a:schemeClr val="bg2">
                <a:alpha val="50000"/>
              </a:schemeClr>
            </a:outerShdw>
          </a:effectLst>
        </p:spPr>
        <p:txBody>
          <a:bodyPr lIns="38100" tIns="63500" rIns="38100" bIns="63500">
            <a:spAutoFit/>
          </a:bodyPr>
          <a:lstStyle/>
          <a:p>
            <a:pPr>
              <a:lnSpc>
                <a:spcPct val="80000"/>
              </a:lnSpc>
              <a:spcBef>
                <a:spcPct val="85000"/>
              </a:spcBef>
              <a:defRPr/>
            </a:pPr>
            <a:r>
              <a:rPr lang="en-US">
                <a:solidFill>
                  <a:srgbClr val="000066"/>
                </a:solidFill>
              </a:rPr>
              <a:t>The Evolutionary Emergence of Language: Social Function and the Origins of Linguistic Form</a:t>
            </a:r>
            <a:r>
              <a:rPr lang="et-EE">
                <a:solidFill>
                  <a:srgbClr val="000066"/>
                </a:solidFill>
              </a:rPr>
              <a:t>. </a:t>
            </a:r>
            <a:r>
              <a:rPr lang="en-US">
                <a:solidFill>
                  <a:srgbClr val="000066"/>
                </a:solidFill>
              </a:rPr>
              <a:t>Cambridge University Press. (2000)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dirty="0" smtClean="0"/>
              <a:t>Language is our </a:t>
            </a:r>
            <a:r>
              <a:rPr lang="et-EE" dirty="0" err="1" smtClean="0"/>
              <a:t>proxy</a:t>
            </a:r>
            <a:r>
              <a:rPr lang="et-EE" dirty="0" smtClean="0"/>
              <a:t> </a:t>
            </a:r>
            <a:r>
              <a:rPr lang="et-EE" dirty="0" err="1" smtClean="0"/>
              <a:t>of</a:t>
            </a:r>
            <a:r>
              <a:rPr lang="et-EE" dirty="0" smtClean="0"/>
              <a:t> the World</a:t>
            </a:r>
            <a:endParaRPr lang="et-EE" dirty="0"/>
          </a:p>
        </p:txBody>
      </p:sp>
      <p:sp>
        <p:nvSpPr>
          <p:cNvPr id="7" name="Subtitle 6"/>
          <p:cNvSpPr>
            <a:spLocks noGrp="1"/>
          </p:cNvSpPr>
          <p:nvPr>
            <p:ph type="subTitle" idx="1"/>
          </p:nvPr>
        </p:nvSpPr>
        <p:spPr/>
        <p:txBody>
          <a:bodyPr/>
          <a:lstStyle/>
          <a:p>
            <a:r>
              <a:rPr lang="et-EE" dirty="0" err="1" smtClean="0"/>
              <a:t>Language</a:t>
            </a:r>
            <a:r>
              <a:rPr lang="et-EE" dirty="0" smtClean="0"/>
              <a:t> </a:t>
            </a:r>
            <a:r>
              <a:rPr lang="et-EE" dirty="0" err="1" smtClean="0"/>
              <a:t>is</a:t>
            </a:r>
            <a:r>
              <a:rPr lang="et-EE" dirty="0" smtClean="0"/>
              <a:t> a </a:t>
            </a:r>
            <a:r>
              <a:rPr lang="et-EE" dirty="0" err="1" smtClean="0"/>
              <a:t>discrete</a:t>
            </a:r>
            <a:r>
              <a:rPr lang="et-EE" dirty="0" smtClean="0"/>
              <a:t> </a:t>
            </a:r>
            <a:r>
              <a:rPr lang="et-EE" dirty="0" err="1" smtClean="0"/>
              <a:t>model</a:t>
            </a:r>
            <a:r>
              <a:rPr lang="et-EE" dirty="0" smtClean="0"/>
              <a:t> </a:t>
            </a:r>
            <a:r>
              <a:rPr lang="et-EE" dirty="0" err="1" smtClean="0"/>
              <a:t>of</a:t>
            </a:r>
            <a:r>
              <a:rPr lang="et-EE" dirty="0" smtClean="0"/>
              <a:t> </a:t>
            </a:r>
            <a:r>
              <a:rPr lang="et-EE" dirty="0" err="1" smtClean="0"/>
              <a:t>continuous</a:t>
            </a:r>
            <a:r>
              <a:rPr lang="et-EE" dirty="0" smtClean="0"/>
              <a:t> </a:t>
            </a:r>
            <a:r>
              <a:rPr lang="et-EE" dirty="0" err="1" smtClean="0"/>
              <a:t>world</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t-EE" dirty="0" smtClean="0"/>
              <a:t>Language studies top-down</a:t>
            </a:r>
            <a:endParaRPr lang="et-EE" dirty="0"/>
          </a:p>
        </p:txBody>
      </p:sp>
      <p:sp>
        <p:nvSpPr>
          <p:cNvPr id="45059" name="Text Placeholder 4"/>
          <p:cNvSpPr>
            <a:spLocks noGrp="1"/>
          </p:cNvSpPr>
          <p:nvPr>
            <p:ph type="body" idx="1"/>
          </p:nvPr>
        </p:nvSpPr>
        <p:spPr/>
        <p:txBody>
          <a:bodyPr/>
          <a:lstStyle/>
          <a:p>
            <a:endParaRPr lang="et-EE"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t-EE" smtClean="0"/>
              <a:t>Language studies top-down</a:t>
            </a:r>
          </a:p>
        </p:txBody>
      </p:sp>
      <p:sp>
        <p:nvSpPr>
          <p:cNvPr id="46083" name="Content Placeholder 2"/>
          <p:cNvSpPr>
            <a:spLocks noGrp="1"/>
          </p:cNvSpPr>
          <p:nvPr>
            <p:ph idx="1"/>
          </p:nvPr>
        </p:nvSpPr>
        <p:spPr/>
        <p:txBody>
          <a:bodyPr/>
          <a:lstStyle/>
          <a:p>
            <a:pPr eaLnBrk="1" hangingPunct="1"/>
            <a:r>
              <a:rPr lang="et-EE" smtClean="0"/>
              <a:t>Explain language contructs – ontologies</a:t>
            </a:r>
          </a:p>
          <a:p>
            <a:pPr lvl="1" eaLnBrk="1" hangingPunct="1"/>
            <a:r>
              <a:rPr lang="et-EE" smtClean="0"/>
              <a:t>Explaining words with other words – circular!</a:t>
            </a:r>
          </a:p>
          <a:p>
            <a:pPr lvl="1" eaLnBrk="1" hangingPunct="1"/>
            <a:r>
              <a:rPr lang="et-EE" smtClean="0"/>
              <a:t>Closed construct – contain only what designers have added there</a:t>
            </a:r>
          </a:p>
          <a:p>
            <a:pPr eaLnBrk="1" hangingPunct="1"/>
            <a:r>
              <a:rPr lang="et-EE" smtClean="0"/>
              <a:t>Biggest ontology: Cyc </a:t>
            </a:r>
          </a:p>
          <a:p>
            <a:pPr lvl="2" eaLnBrk="1" hangingPunct="1"/>
            <a:r>
              <a:rPr lang="et-EE" smtClean="0"/>
              <a:t>developed from 1984, currently ver. 1.1</a:t>
            </a:r>
          </a:p>
          <a:p>
            <a:pPr lvl="1" eaLnBrk="1" hangingPunct="1"/>
            <a:r>
              <a:rPr lang="et-EE" b="1" smtClean="0"/>
              <a:t>500,000+ </a:t>
            </a:r>
            <a:r>
              <a:rPr lang="et-EE" smtClean="0"/>
              <a:t>concepts</a:t>
            </a:r>
          </a:p>
          <a:p>
            <a:pPr lvl="1" eaLnBrk="1" hangingPunct="1"/>
            <a:r>
              <a:rPr lang="en-US" b="1" smtClean="0"/>
              <a:t>5,000,000</a:t>
            </a:r>
            <a:r>
              <a:rPr lang="en-US" smtClean="0"/>
              <a:t> assertions (facts and rules), using </a:t>
            </a:r>
            <a:r>
              <a:rPr lang="en-US" b="1" smtClean="0"/>
              <a:t>26,000+</a:t>
            </a:r>
            <a:r>
              <a:rPr lang="en-US" smtClean="0"/>
              <a:t> relations</a:t>
            </a:r>
            <a:endParaRPr lang="et-EE"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t-EE" smtClean="0"/>
              <a:t>Cyc, OpenCyc, Shema</a:t>
            </a:r>
          </a:p>
        </p:txBody>
      </p:sp>
      <p:sp>
        <p:nvSpPr>
          <p:cNvPr id="47107" name="Content Placeholder 2"/>
          <p:cNvSpPr>
            <a:spLocks noGrp="1"/>
          </p:cNvSpPr>
          <p:nvPr>
            <p:ph idx="1"/>
          </p:nvPr>
        </p:nvSpPr>
        <p:spPr/>
        <p:txBody>
          <a:bodyPr/>
          <a:lstStyle/>
          <a:p>
            <a:pPr eaLnBrk="1" hangingPunct="1"/>
            <a:r>
              <a:rPr lang="et-EE" smtClean="0"/>
              <a:t>Biggest ontology: Cyc </a:t>
            </a:r>
          </a:p>
          <a:p>
            <a:pPr lvl="2" eaLnBrk="1" hangingPunct="1"/>
            <a:r>
              <a:rPr lang="et-EE" smtClean="0"/>
              <a:t>developed from 1984, currently ver. 1.1</a:t>
            </a:r>
          </a:p>
          <a:p>
            <a:pPr lvl="1" eaLnBrk="1" hangingPunct="1"/>
            <a:r>
              <a:rPr lang="et-EE" b="1" smtClean="0"/>
              <a:t>500,000+ </a:t>
            </a:r>
            <a:r>
              <a:rPr lang="et-EE" smtClean="0"/>
              <a:t>concepts</a:t>
            </a:r>
          </a:p>
          <a:p>
            <a:pPr lvl="1" eaLnBrk="1" hangingPunct="1"/>
            <a:r>
              <a:rPr lang="en-US" b="1" smtClean="0"/>
              <a:t>5,000,000</a:t>
            </a:r>
            <a:r>
              <a:rPr lang="en-US" smtClean="0"/>
              <a:t> assertions (facts and rules), using </a:t>
            </a:r>
            <a:r>
              <a:rPr lang="en-US" b="1" smtClean="0"/>
              <a:t>26,000+</a:t>
            </a:r>
            <a:r>
              <a:rPr lang="en-US" smtClean="0"/>
              <a:t> relations</a:t>
            </a:r>
            <a:endParaRPr lang="et-EE" smtClean="0"/>
          </a:p>
          <a:p>
            <a:pPr eaLnBrk="1" hangingPunct="1"/>
            <a:r>
              <a:rPr lang="et-EE" smtClean="0"/>
              <a:t>Schema.org</a:t>
            </a:r>
          </a:p>
          <a:p>
            <a:pPr lvl="2" eaLnBrk="1" hangingPunct="1"/>
            <a:r>
              <a:rPr lang="et-EE" smtClean="0"/>
              <a:t>Microsoft (Bing), Google, Yahoo!, Yandex </a:t>
            </a:r>
          </a:p>
          <a:p>
            <a:pPr lvl="1" eaLnBrk="1" hangingPunct="1"/>
            <a:r>
              <a:rPr lang="en-US" smtClean="0"/>
              <a:t>shared vocabularies webmasters can use to mark up their pages</a:t>
            </a:r>
            <a:endParaRPr lang="et-EE" b="1" smtClean="0"/>
          </a:p>
          <a:p>
            <a:pPr eaLnBrk="1" hangingPunct="1"/>
            <a:endParaRPr lang="et-EE" smtClean="0"/>
          </a:p>
          <a:p>
            <a:pPr eaLnBrk="1" hangingPunct="1"/>
            <a:endParaRPr lang="et-EE" smtClean="0"/>
          </a:p>
        </p:txBody>
      </p:sp>
      <p:pic>
        <p:nvPicPr>
          <p:cNvPr id="47108" name="Picture 3" descr="cyc_logo.png">
            <a:hlinkClick r:id="rId2" tooltip="Opencyc search"/>
          </p:cNvPr>
          <p:cNvPicPr>
            <a:picLocks noChangeAspect="1"/>
          </p:cNvPicPr>
          <p:nvPr/>
        </p:nvPicPr>
        <p:blipFill>
          <a:blip r:embed="rId3" cstate="print"/>
          <a:srcRect/>
          <a:stretch>
            <a:fillRect/>
          </a:stretch>
        </p:blipFill>
        <p:spPr bwMode="auto">
          <a:xfrm>
            <a:off x="7451725" y="1773238"/>
            <a:ext cx="952500" cy="96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t-EE" dirty="0" smtClean="0"/>
              <a:t>Language study: bottom-up</a:t>
            </a:r>
            <a:endParaRPr lang="et-EE" dirty="0"/>
          </a:p>
        </p:txBody>
      </p:sp>
      <p:sp>
        <p:nvSpPr>
          <p:cNvPr id="48131" name="Text Placeholder 4"/>
          <p:cNvSpPr>
            <a:spLocks noGrp="1"/>
          </p:cNvSpPr>
          <p:nvPr>
            <p:ph type="body" idx="1"/>
          </p:nvPr>
        </p:nvSpPr>
        <p:spPr/>
        <p:txBody>
          <a:bodyPr/>
          <a:lstStyle/>
          <a:p>
            <a:r>
              <a:rPr lang="en-US" b="1" dirty="0" smtClean="0"/>
              <a:t>QUEEN GERTRUDE</a:t>
            </a:r>
            <a:r>
              <a:rPr lang="et-EE" b="1" dirty="0" smtClean="0"/>
              <a:t>:</a:t>
            </a:r>
          </a:p>
          <a:p>
            <a:r>
              <a:rPr lang="et-EE" b="1" dirty="0" smtClean="0"/>
              <a:t>	</a:t>
            </a:r>
            <a:r>
              <a:rPr lang="en-US" dirty="0" smtClean="0"/>
              <a:t>More matter, with less art</a:t>
            </a:r>
            <a:r>
              <a:rPr lang="et-EE" dirty="0" smtClean="0"/>
              <a:t> ...</a:t>
            </a:r>
          </a:p>
        </p:txBody>
      </p:sp>
      <p:pic>
        <p:nvPicPr>
          <p:cNvPr id="5" name="Picture 4" descr="QUEEN_GERTRUDE.png"/>
          <p:cNvPicPr>
            <a:picLocks noChangeAspect="1"/>
          </p:cNvPicPr>
          <p:nvPr/>
        </p:nvPicPr>
        <p:blipFill>
          <a:blip r:embed="rId2" cstate="print"/>
          <a:stretch>
            <a:fillRect/>
          </a:stretch>
        </p:blipFill>
        <p:spPr>
          <a:xfrm>
            <a:off x="7524328" y="2924944"/>
            <a:ext cx="1289074" cy="148601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t-EE" smtClean="0"/>
              <a:t>Handling language bottom-up</a:t>
            </a:r>
          </a:p>
        </p:txBody>
      </p:sp>
      <p:sp>
        <p:nvSpPr>
          <p:cNvPr id="49155" name="Content Placeholder 2"/>
          <p:cNvSpPr>
            <a:spLocks noGrp="1"/>
          </p:cNvSpPr>
          <p:nvPr>
            <p:ph idx="1"/>
          </p:nvPr>
        </p:nvSpPr>
        <p:spPr/>
        <p:txBody>
          <a:bodyPr/>
          <a:lstStyle/>
          <a:p>
            <a:pPr eaLnBrk="1" hangingPunct="1"/>
            <a:r>
              <a:rPr lang="et-EE" smtClean="0"/>
              <a:t>Instead of teaching language create algorithms that learn language</a:t>
            </a:r>
          </a:p>
          <a:p>
            <a:pPr lvl="1" eaLnBrk="1" hangingPunct="1"/>
            <a:r>
              <a:rPr lang="et-EE" smtClean="0"/>
              <a:t>Google</a:t>
            </a:r>
          </a:p>
          <a:p>
            <a:pPr lvl="2" eaLnBrk="1" hangingPunct="1"/>
            <a:r>
              <a:rPr lang="et-EE" smtClean="0"/>
              <a:t>Understands queries in natural language</a:t>
            </a:r>
          </a:p>
          <a:p>
            <a:pPr lvl="1" eaLnBrk="1" hangingPunct="1"/>
            <a:r>
              <a:rPr lang="et-EE" smtClean="0">
                <a:hlinkClick r:id="rId2" tooltip="Project homepage"/>
              </a:rPr>
              <a:t>NELL</a:t>
            </a:r>
            <a:r>
              <a:rPr lang="et-EE" smtClean="0"/>
              <a:t> - Never-Ending Language Learning</a:t>
            </a:r>
          </a:p>
          <a:p>
            <a:pPr lvl="2" eaLnBrk="1" hangingPunct="1"/>
            <a:r>
              <a:rPr lang="en-US" smtClean="0"/>
              <a:t>a research project </a:t>
            </a:r>
            <a:r>
              <a:rPr lang="et-EE" smtClean="0"/>
              <a:t>at Carnegie-Mellon University to create a</a:t>
            </a:r>
            <a:r>
              <a:rPr lang="en-US" smtClean="0"/>
              <a:t> system that learns over time to read the web</a:t>
            </a:r>
            <a:endParaRPr lang="et-EE" smtClean="0"/>
          </a:p>
          <a:p>
            <a:pPr lvl="1" eaLnBrk="1" hangingPunct="1"/>
            <a:r>
              <a:rPr lang="et-EE" smtClean="0">
                <a:hlinkClick r:id="rId3" tooltip="Chat room"/>
              </a:rPr>
              <a:t>Jabberwocky</a:t>
            </a:r>
            <a:r>
              <a:rPr lang="et-EE" smtClean="0"/>
              <a:t> - </a:t>
            </a:r>
          </a:p>
          <a:p>
            <a:pPr lvl="1" eaLnBrk="1" hangingPunct="1">
              <a:buFontTx/>
              <a:buNone/>
            </a:pPr>
            <a:r>
              <a:rPr lang="et-EE" smtClean="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8"/>
          <p:cNvSpPr>
            <a:spLocks noGrp="1" noChangeArrowheads="1"/>
          </p:cNvSpPr>
          <p:nvPr>
            <p:ph type="title"/>
          </p:nvPr>
        </p:nvSpPr>
        <p:spPr/>
        <p:txBody>
          <a:bodyPr/>
          <a:lstStyle/>
          <a:p>
            <a:pPr eaLnBrk="1" hangingPunct="1"/>
            <a:r>
              <a:rPr lang="et-EE" smtClean="0"/>
              <a:t>Computer experiments (Steels)</a:t>
            </a:r>
            <a:endParaRPr lang="en-US" smtClean="0"/>
          </a:p>
        </p:txBody>
      </p:sp>
      <p:sp>
        <p:nvSpPr>
          <p:cNvPr id="50179" name="Rectangle 9"/>
          <p:cNvSpPr>
            <a:spLocks noGrp="1" noChangeArrowheads="1"/>
          </p:cNvSpPr>
          <p:nvPr>
            <p:ph type="body" sz="half" idx="1"/>
          </p:nvPr>
        </p:nvSpPr>
        <p:spPr>
          <a:xfrm>
            <a:off x="533400" y="1484313"/>
            <a:ext cx="4038600" cy="4525962"/>
          </a:xfrm>
        </p:spPr>
        <p:txBody>
          <a:bodyPr/>
          <a:lstStyle/>
          <a:p>
            <a:pPr eaLnBrk="1" hangingPunct="1">
              <a:lnSpc>
                <a:spcPct val="80000"/>
              </a:lnSpc>
            </a:pPr>
            <a:r>
              <a:rPr lang="et-EE" sz="2400" smtClean="0"/>
              <a:t>How individual words or groups of words might be associated with meanings by a distributed negotiation process in a population of autonomous agents</a:t>
            </a:r>
          </a:p>
          <a:p>
            <a:pPr lvl="1" eaLnBrk="1" hangingPunct="1">
              <a:lnSpc>
                <a:spcPct val="80000"/>
              </a:lnSpc>
            </a:pPr>
            <a:r>
              <a:rPr lang="et-EE" sz="2000" smtClean="0"/>
              <a:t>&gt; 4000 agents</a:t>
            </a:r>
          </a:p>
          <a:p>
            <a:pPr lvl="1" eaLnBrk="1" hangingPunct="1">
              <a:lnSpc>
                <a:spcPct val="80000"/>
              </a:lnSpc>
            </a:pPr>
            <a:r>
              <a:rPr lang="et-EE" sz="2000" smtClean="0"/>
              <a:t>&gt; million language interactions</a:t>
            </a:r>
          </a:p>
          <a:p>
            <a:pPr lvl="1" eaLnBrk="1" hangingPunct="1">
              <a:lnSpc>
                <a:spcPct val="80000"/>
              </a:lnSpc>
            </a:pPr>
            <a:r>
              <a:rPr lang="et-EE" sz="2000" smtClean="0"/>
              <a:t>agents had limited sensory capabilities:</a:t>
            </a:r>
          </a:p>
          <a:p>
            <a:pPr lvl="2" eaLnBrk="1" hangingPunct="1">
              <a:lnSpc>
                <a:spcPct val="80000"/>
              </a:lnSpc>
            </a:pPr>
            <a:r>
              <a:rPr lang="et-EE" sz="1800" smtClean="0"/>
              <a:t>Color</a:t>
            </a:r>
          </a:p>
          <a:p>
            <a:pPr lvl="2" eaLnBrk="1" hangingPunct="1">
              <a:lnSpc>
                <a:spcPct val="80000"/>
              </a:lnSpc>
            </a:pPr>
            <a:r>
              <a:rPr lang="et-EE" sz="1800" smtClean="0"/>
              <a:t>Shape</a:t>
            </a:r>
          </a:p>
          <a:p>
            <a:pPr lvl="2" eaLnBrk="1" hangingPunct="1">
              <a:lnSpc>
                <a:spcPct val="80000"/>
              </a:lnSpc>
            </a:pPr>
            <a:r>
              <a:rPr lang="et-EE" sz="1800" smtClean="0"/>
              <a:t>Position</a:t>
            </a:r>
            <a:endParaRPr lang="en-US" sz="1800" smtClean="0"/>
          </a:p>
          <a:p>
            <a:pPr eaLnBrk="1" hangingPunct="1">
              <a:lnSpc>
                <a:spcPct val="80000"/>
              </a:lnSpc>
            </a:pPr>
            <a:endParaRPr lang="en-US" sz="2400" smtClean="0"/>
          </a:p>
        </p:txBody>
      </p:sp>
      <p:pic>
        <p:nvPicPr>
          <p:cNvPr id="50180" name="Picture 5"/>
          <p:cNvPicPr>
            <a:picLocks noGrp="1" noChangeAspect="1" noChangeArrowheads="1"/>
          </p:cNvPicPr>
          <p:nvPr>
            <p:ph type="clipArt" sz="half" idx="2"/>
          </p:nvPr>
        </p:nvPicPr>
        <p:blipFill>
          <a:blip r:embed="rId2" cstate="print"/>
          <a:srcRect/>
          <a:stretch>
            <a:fillRect/>
          </a:stretch>
        </p:blipFill>
        <p:spPr>
          <a:xfrm>
            <a:off x="5148263" y="1412875"/>
            <a:ext cx="3327400" cy="2770188"/>
          </a:xfrm>
          <a:noFill/>
        </p:spPr>
      </p:pic>
      <p:sp>
        <p:nvSpPr>
          <p:cNvPr id="3082" name="Text Box 10">
            <a:hlinkClick r:id="rId3" tooltip="http://www.csl.sony.fr/downloads/papers/2000/steels-ecai2000.pdf"/>
          </p:cNvPr>
          <p:cNvSpPr txBox="1">
            <a:spLocks noChangeArrowheads="1"/>
          </p:cNvSpPr>
          <p:nvPr/>
        </p:nvSpPr>
        <p:spPr bwMode="auto">
          <a:xfrm>
            <a:off x="4211638" y="6021388"/>
            <a:ext cx="4779962" cy="685800"/>
          </a:xfrm>
          <a:prstGeom prst="rect">
            <a:avLst/>
          </a:prstGeom>
          <a:solidFill>
            <a:srgbClr val="FFFFCC"/>
          </a:solidFill>
          <a:ln w="9525">
            <a:solidFill>
              <a:srgbClr val="990033"/>
            </a:solidFill>
            <a:miter lim="800000"/>
            <a:headEnd/>
            <a:tailEnd/>
          </a:ln>
          <a:effectLst>
            <a:outerShdw dist="107763" dir="2700000" algn="ctr" rotWithShape="0">
              <a:schemeClr val="bg2">
                <a:alpha val="50000"/>
              </a:schemeClr>
            </a:outerShdw>
          </a:effectLst>
        </p:spPr>
        <p:txBody>
          <a:bodyPr lIns="38100" tIns="63500" rIns="38100" bIns="63500">
            <a:spAutoFit/>
          </a:bodyPr>
          <a:lstStyle/>
          <a:p>
            <a:pPr>
              <a:defRPr/>
            </a:pPr>
            <a:r>
              <a:rPr lang="en-US">
                <a:solidFill>
                  <a:srgbClr val="000066"/>
                </a:solidFill>
              </a:rPr>
              <a:t>Luc Steels</a:t>
            </a:r>
            <a:r>
              <a:rPr lang="et-EE">
                <a:solidFill>
                  <a:srgbClr val="000066"/>
                </a:solidFill>
              </a:rPr>
              <a:t>, </a:t>
            </a:r>
            <a:r>
              <a:rPr lang="en-US">
                <a:solidFill>
                  <a:srgbClr val="000066"/>
                </a:solidFill>
              </a:rPr>
              <a:t>The Emergence of Grammar in Communicating</a:t>
            </a:r>
            <a:r>
              <a:rPr lang="et-EE">
                <a:solidFill>
                  <a:srgbClr val="000066"/>
                </a:solidFill>
              </a:rPr>
              <a:t> </a:t>
            </a:r>
            <a:r>
              <a:rPr lang="en-US">
                <a:solidFill>
                  <a:srgbClr val="000066"/>
                </a:solidFill>
              </a:rPr>
              <a:t>Autonomous Robotic</a:t>
            </a:r>
            <a:r>
              <a:rPr lang="et-EE">
                <a:solidFill>
                  <a:srgbClr val="000066"/>
                </a:solidFill>
              </a:rPr>
              <a:t> </a:t>
            </a:r>
            <a:r>
              <a:rPr lang="en-US">
                <a:solidFill>
                  <a:srgbClr val="000066"/>
                </a:solidFill>
              </a:rPr>
              <a:t>Agents</a:t>
            </a:r>
            <a:r>
              <a:rPr lang="et-EE">
                <a:solidFill>
                  <a:srgbClr val="000066"/>
                </a:solidFill>
              </a:rPr>
              <a:t>. </a:t>
            </a:r>
            <a:endParaRPr lang="en-US">
              <a:solidFill>
                <a:srgbClr val="000066"/>
              </a:solidFill>
            </a:endParaRPr>
          </a:p>
        </p:txBody>
      </p:sp>
      <p:sp>
        <p:nvSpPr>
          <p:cNvPr id="50182" name="Rectangle 11"/>
          <p:cNvSpPr>
            <a:spLocks noChangeArrowheads="1"/>
          </p:cNvSpPr>
          <p:nvPr/>
        </p:nvSpPr>
        <p:spPr bwMode="auto">
          <a:xfrm>
            <a:off x="4859338" y="4365625"/>
            <a:ext cx="4284662" cy="1465263"/>
          </a:xfrm>
          <a:prstGeom prst="rect">
            <a:avLst/>
          </a:prstGeom>
          <a:noFill/>
          <a:ln w="9525">
            <a:noFill/>
            <a:miter lim="800000"/>
            <a:headEnd/>
            <a:tailEnd/>
          </a:ln>
        </p:spPr>
        <p:txBody>
          <a:bodyPr>
            <a:spAutoFit/>
          </a:bodyPr>
          <a:lstStyle/>
          <a:p>
            <a:pPr>
              <a:spcBef>
                <a:spcPct val="20000"/>
              </a:spcBef>
              <a:buFontTx/>
              <a:buChar char="•"/>
            </a:pPr>
            <a:r>
              <a:rPr lang="en-US">
                <a:solidFill>
                  <a:srgbClr val="000066"/>
                </a:solidFill>
              </a:rPr>
              <a:t>The ‘Talking Heads’ experimental setup with two steerable</a:t>
            </a:r>
            <a:r>
              <a:rPr lang="et-EE">
                <a:solidFill>
                  <a:srgbClr val="000066"/>
                </a:solidFill>
              </a:rPr>
              <a:t> </a:t>
            </a:r>
            <a:r>
              <a:rPr lang="en-US">
                <a:solidFill>
                  <a:srgbClr val="000066"/>
                </a:solidFill>
              </a:rPr>
              <a:t>cameras capturing images of geometrical figures in front of them. Each</a:t>
            </a:r>
            <a:r>
              <a:rPr lang="et-EE">
                <a:solidFill>
                  <a:srgbClr val="000066"/>
                </a:solidFill>
              </a:rPr>
              <a:t> </a:t>
            </a:r>
            <a:r>
              <a:rPr lang="en-US">
                <a:solidFill>
                  <a:srgbClr val="000066"/>
                </a:solidFill>
              </a:rPr>
              <a:t>camera is used by an agent in a grounded language game.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pPr eaLnBrk="1" hangingPunct="1"/>
            <a:r>
              <a:rPr lang="et-EE" smtClean="0"/>
              <a:t>How we </a:t>
            </a:r>
            <a:r>
              <a:rPr lang="en-GB" smtClean="0"/>
              <a:t>perceive</a:t>
            </a:r>
            <a:r>
              <a:rPr lang="et-EE" smtClean="0"/>
              <a:t> world?</a:t>
            </a:r>
            <a:endParaRPr lang="en-US" smtClean="0"/>
          </a:p>
        </p:txBody>
      </p:sp>
      <p:sp>
        <p:nvSpPr>
          <p:cNvPr id="51203" name="Rectangle 5"/>
          <p:cNvSpPr>
            <a:spLocks noGrp="1" noChangeArrowheads="1"/>
          </p:cNvSpPr>
          <p:nvPr>
            <p:ph type="body" sz="half" idx="1"/>
          </p:nvPr>
        </p:nvSpPr>
        <p:spPr/>
        <p:txBody>
          <a:bodyPr/>
          <a:lstStyle/>
          <a:p>
            <a:pPr eaLnBrk="1" hangingPunct="1"/>
            <a:r>
              <a:rPr lang="et-EE" sz="2800" smtClean="0"/>
              <a:t>Objects</a:t>
            </a:r>
          </a:p>
          <a:p>
            <a:pPr lvl="1" eaLnBrk="1" hangingPunct="1"/>
            <a:r>
              <a:rPr lang="et-EE" sz="2400" smtClean="0"/>
              <a:t>Have properties (attribuudid)</a:t>
            </a:r>
          </a:p>
          <a:p>
            <a:pPr eaLnBrk="1" hangingPunct="1"/>
            <a:r>
              <a:rPr lang="et-EE" sz="2800" smtClean="0"/>
              <a:t>Object = set of attributes</a:t>
            </a:r>
            <a:endParaRPr lang="en-US" sz="2800" smtClean="0"/>
          </a:p>
        </p:txBody>
      </p:sp>
      <p:pic>
        <p:nvPicPr>
          <p:cNvPr id="51204" name="Picture 7" descr="telephone"/>
          <p:cNvPicPr>
            <a:picLocks noGrp="1" noChangeAspect="1" noChangeArrowheads="1"/>
          </p:cNvPicPr>
          <p:nvPr>
            <p:ph sz="half" idx="2"/>
          </p:nvPr>
        </p:nvPicPr>
        <p:blipFill>
          <a:blip r:embed="rId3" cstate="print"/>
          <a:srcRect/>
          <a:stretch>
            <a:fillRect/>
          </a:stretch>
        </p:blipFill>
        <p:spPr>
          <a:xfrm>
            <a:off x="5003800" y="3933825"/>
            <a:ext cx="2352675" cy="2057400"/>
          </a:xfrm>
          <a:noFill/>
        </p:spPr>
      </p:pic>
      <p:sp>
        <p:nvSpPr>
          <p:cNvPr id="51205" name="Rectangle 9"/>
          <p:cNvSpPr>
            <a:spLocks noChangeArrowheads="1"/>
          </p:cNvSpPr>
          <p:nvPr/>
        </p:nvSpPr>
        <p:spPr bwMode="auto">
          <a:xfrm>
            <a:off x="5724525" y="1700213"/>
            <a:ext cx="1511300" cy="1296987"/>
          </a:xfrm>
          <a:prstGeom prst="rect">
            <a:avLst/>
          </a:prstGeom>
          <a:solidFill>
            <a:srgbClr val="0066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6699"/>
            </a:extrusionClr>
          </a:sp3d>
        </p:spPr>
        <p:txBody>
          <a:bodyPr wrap="none" anchor="ctr">
            <a:flatTx/>
          </a:bodyPr>
          <a:lstStyle/>
          <a:p>
            <a:endParaRPr lang="et-EE"/>
          </a:p>
        </p:txBody>
      </p:sp>
      <p:sp>
        <p:nvSpPr>
          <p:cNvPr id="51206" name="Text Box 10"/>
          <p:cNvSpPr txBox="1">
            <a:spLocks noChangeArrowheads="1"/>
          </p:cNvSpPr>
          <p:nvPr/>
        </p:nvSpPr>
        <p:spPr bwMode="auto">
          <a:xfrm>
            <a:off x="5076825" y="3062288"/>
            <a:ext cx="2762250" cy="366712"/>
          </a:xfrm>
          <a:prstGeom prst="rect">
            <a:avLst/>
          </a:prstGeom>
          <a:noFill/>
          <a:ln w="9525">
            <a:noFill/>
            <a:miter lim="800000"/>
            <a:headEnd/>
            <a:tailEnd/>
          </a:ln>
        </p:spPr>
        <p:txBody>
          <a:bodyPr wrap="none">
            <a:spAutoFit/>
          </a:bodyPr>
          <a:lstStyle/>
          <a:p>
            <a:r>
              <a:rPr lang="et-EE">
                <a:solidFill>
                  <a:srgbClr val="003366"/>
                </a:solidFill>
              </a:rPr>
              <a:t>{blue, rectangular, big,…}</a:t>
            </a:r>
            <a:endParaRPr lang="en-US">
              <a:solidFill>
                <a:srgbClr val="003366"/>
              </a:solidFill>
            </a:endParaRPr>
          </a:p>
        </p:txBody>
      </p:sp>
      <p:sp>
        <p:nvSpPr>
          <p:cNvPr id="51207" name="Text Box 11"/>
          <p:cNvSpPr txBox="1">
            <a:spLocks noChangeArrowheads="1"/>
          </p:cNvSpPr>
          <p:nvPr/>
        </p:nvSpPr>
        <p:spPr bwMode="auto">
          <a:xfrm>
            <a:off x="3779838" y="6165850"/>
            <a:ext cx="5441950" cy="366713"/>
          </a:xfrm>
          <a:prstGeom prst="rect">
            <a:avLst/>
          </a:prstGeom>
          <a:noFill/>
          <a:ln w="9525">
            <a:noFill/>
            <a:miter lim="800000"/>
            <a:headEnd/>
            <a:tailEnd/>
          </a:ln>
        </p:spPr>
        <p:txBody>
          <a:bodyPr wrap="none">
            <a:spAutoFit/>
          </a:bodyPr>
          <a:lstStyle/>
          <a:p>
            <a:r>
              <a:rPr lang="et-EE">
                <a:solidFill>
                  <a:srgbClr val="003366"/>
                </a:solidFill>
              </a:rPr>
              <a:t>{gray, rectangular, small, nice, buzzing, speaking…}</a:t>
            </a:r>
            <a:endParaRPr lang="en-US">
              <a:solidFill>
                <a:srgbClr val="00336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t-EE" smtClean="0"/>
          </a:p>
        </p:txBody>
      </p:sp>
      <p:sp>
        <p:nvSpPr>
          <p:cNvPr id="3" name="Content Placeholder 2"/>
          <p:cNvSpPr>
            <a:spLocks noGrp="1"/>
          </p:cNvSpPr>
          <p:nvPr>
            <p:ph idx="1"/>
          </p:nvPr>
        </p:nvSpPr>
        <p:spPr/>
        <p:txBody>
          <a:bodyPr>
            <a:normAutofit fontScale="92500" lnSpcReduction="10000"/>
          </a:bodyPr>
          <a:lstStyle/>
          <a:p>
            <a:pPr>
              <a:defRPr/>
            </a:pPr>
            <a:r>
              <a:rPr lang="en-US" dirty="0"/>
              <a:t>The success and speed of emergence of these new communication systems has created serious doubt in </a:t>
            </a:r>
            <a:r>
              <a:rPr lang="en-US" dirty="0" smtClean="0"/>
              <a:t>usefulness </a:t>
            </a:r>
            <a:r>
              <a:rPr lang="en-US" dirty="0"/>
              <a:t>of clean formal top-down methods in developing co-operating IS. </a:t>
            </a:r>
            <a:endParaRPr lang="et-EE" dirty="0" smtClean="0"/>
          </a:p>
          <a:p>
            <a:pPr>
              <a:defRPr/>
            </a:pPr>
            <a:r>
              <a:rPr lang="en-US" dirty="0" smtClean="0"/>
              <a:t>The </a:t>
            </a:r>
            <a:r>
              <a:rPr lang="en-US" dirty="0"/>
              <a:t>idea of interoperability by means of static fixed formats of communication is giving way to view that communication </a:t>
            </a:r>
            <a:r>
              <a:rPr lang="en-US" dirty="0" smtClean="0"/>
              <a:t>formats</a:t>
            </a:r>
            <a:r>
              <a:rPr lang="et-EE" dirty="0" smtClean="0"/>
              <a:t> </a:t>
            </a:r>
            <a:r>
              <a:rPr lang="en-US" dirty="0" smtClean="0"/>
              <a:t> </a:t>
            </a:r>
            <a:r>
              <a:rPr lang="en-US" dirty="0"/>
              <a:t>should </a:t>
            </a:r>
            <a:r>
              <a:rPr lang="et-EE" dirty="0" err="1" smtClean="0"/>
              <a:t>allow</a:t>
            </a:r>
            <a:r>
              <a:rPr lang="et-EE" dirty="0" smtClean="0"/>
              <a:t> </a:t>
            </a:r>
            <a:r>
              <a:rPr lang="en-US" dirty="0" smtClean="0"/>
              <a:t>constant </a:t>
            </a:r>
            <a:r>
              <a:rPr lang="en-US" dirty="0"/>
              <a:t>changes as communicating parties use their available resources in creative ways to achieve their communicative goals.</a:t>
            </a:r>
            <a:endParaRPr lang="et-EE" dirty="0"/>
          </a:p>
        </p:txBody>
      </p:sp>
      <p:sp>
        <p:nvSpPr>
          <p:cNvPr id="4" name="TextBox 3"/>
          <p:cNvSpPr txBox="1"/>
          <p:nvPr/>
        </p:nvSpPr>
        <p:spPr>
          <a:xfrm>
            <a:off x="827584" y="6021288"/>
            <a:ext cx="2016224" cy="400110"/>
          </a:xfrm>
          <a:prstGeom prst="rect">
            <a:avLst/>
          </a:prstGeom>
          <a:noFill/>
        </p:spPr>
        <p:txBody>
          <a:bodyPr wrap="square" rtlCol="0">
            <a:spAutoFit/>
          </a:bodyPr>
          <a:lstStyle/>
          <a:p>
            <a:pPr algn="ctr"/>
            <a:r>
              <a:rPr lang="et-EE" sz="2000" b="1" dirty="0" smtClean="0"/>
              <a:t>(-;  :*) 8-)  |-O</a:t>
            </a:r>
            <a:endParaRPr lang="en-US" sz="2000" b="1" dirty="0"/>
          </a:p>
        </p:txBody>
      </p:sp>
      <p:sp>
        <p:nvSpPr>
          <p:cNvPr id="5" name="TextBox 4"/>
          <p:cNvSpPr txBox="1"/>
          <p:nvPr/>
        </p:nvSpPr>
        <p:spPr>
          <a:xfrm>
            <a:off x="3203848" y="6021288"/>
            <a:ext cx="5652120" cy="707886"/>
          </a:xfrm>
          <a:prstGeom prst="rect">
            <a:avLst/>
          </a:prstGeom>
          <a:noFill/>
        </p:spPr>
        <p:txBody>
          <a:bodyPr wrap="square" rtlCol="0">
            <a:spAutoFit/>
          </a:bodyPr>
          <a:lstStyle/>
          <a:p>
            <a:pPr algn="ctr"/>
            <a:r>
              <a:rPr lang="et-EE" sz="2000" b="1" dirty="0" err="1" smtClean="0"/>
              <a:t>Left-handed</a:t>
            </a:r>
            <a:r>
              <a:rPr lang="et-EE" sz="2000" b="1" dirty="0" smtClean="0"/>
              <a:t> </a:t>
            </a:r>
            <a:r>
              <a:rPr lang="et-EE" sz="2000" b="1" dirty="0" err="1" smtClean="0"/>
              <a:t>drunken</a:t>
            </a:r>
            <a:r>
              <a:rPr lang="et-EE" sz="2000" b="1" dirty="0" smtClean="0"/>
              <a:t> </a:t>
            </a:r>
            <a:r>
              <a:rPr lang="et-EE" sz="2000" b="1" dirty="0" err="1" smtClean="0"/>
              <a:t>user</a:t>
            </a:r>
            <a:r>
              <a:rPr lang="et-EE" sz="2000" b="1" dirty="0" smtClean="0"/>
              <a:t> </a:t>
            </a:r>
            <a:r>
              <a:rPr lang="et-EE" sz="2000" b="1" dirty="0" err="1" smtClean="0"/>
              <a:t>with</a:t>
            </a:r>
            <a:r>
              <a:rPr lang="et-EE" sz="2000" b="1" dirty="0" smtClean="0"/>
              <a:t> </a:t>
            </a:r>
            <a:r>
              <a:rPr lang="et-EE" sz="2000" b="1" dirty="0" err="1" smtClean="0"/>
              <a:t>sunglasses</a:t>
            </a:r>
            <a:r>
              <a:rPr lang="et-EE" sz="2000" b="1" dirty="0" smtClean="0"/>
              <a:t> </a:t>
            </a:r>
            <a:r>
              <a:rPr lang="et-EE" sz="2000" b="1" dirty="0" err="1" smtClean="0"/>
              <a:t>is</a:t>
            </a:r>
            <a:r>
              <a:rPr lang="et-EE" sz="2000" b="1" dirty="0" smtClean="0"/>
              <a:t> </a:t>
            </a:r>
            <a:r>
              <a:rPr lang="et-EE" sz="2000" b="1" dirty="0" err="1" smtClean="0"/>
              <a:t>snoring</a:t>
            </a:r>
            <a:endParaRPr lang="en-US"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t-EE" smtClean="0"/>
              <a:t>We see things differently</a:t>
            </a:r>
            <a:endParaRPr lang="en-US" smtClean="0"/>
          </a:p>
        </p:txBody>
      </p:sp>
      <p:pic>
        <p:nvPicPr>
          <p:cNvPr id="52227" name="Picture 4" descr="vanamees"/>
          <p:cNvPicPr>
            <a:picLocks noGrp="1" noChangeAspect="1" noChangeArrowheads="1"/>
          </p:cNvPicPr>
          <p:nvPr>
            <p:ph sz="half" idx="1"/>
          </p:nvPr>
        </p:nvPicPr>
        <p:blipFill>
          <a:blip r:embed="rId3" cstate="print"/>
          <a:srcRect/>
          <a:stretch>
            <a:fillRect/>
          </a:stretch>
        </p:blipFill>
        <p:spPr>
          <a:xfrm>
            <a:off x="0" y="2924175"/>
            <a:ext cx="2955925" cy="3025775"/>
          </a:xfrm>
          <a:noFill/>
        </p:spPr>
      </p:pic>
      <p:pic>
        <p:nvPicPr>
          <p:cNvPr id="52228" name="Picture 6" descr="grumpy"/>
          <p:cNvPicPr>
            <a:picLocks noGrp="1" noChangeAspect="1" noChangeArrowheads="1"/>
          </p:cNvPicPr>
          <p:nvPr>
            <p:ph sz="quarter" idx="2"/>
          </p:nvPr>
        </p:nvPicPr>
        <p:blipFill>
          <a:blip r:embed="rId4" cstate="print"/>
          <a:srcRect/>
          <a:stretch>
            <a:fillRect/>
          </a:stretch>
        </p:blipFill>
        <p:spPr>
          <a:xfrm>
            <a:off x="7119938" y="3141663"/>
            <a:ext cx="2024062" cy="3252787"/>
          </a:xfrm>
          <a:noFill/>
        </p:spPr>
      </p:pic>
      <p:pic>
        <p:nvPicPr>
          <p:cNvPr id="52229" name="Picture 8" descr="auto"/>
          <p:cNvPicPr>
            <a:picLocks noGrp="1" noChangeAspect="1" noChangeArrowheads="1"/>
          </p:cNvPicPr>
          <p:nvPr>
            <p:ph sz="quarter" idx="3"/>
          </p:nvPr>
        </p:nvPicPr>
        <p:blipFill>
          <a:blip r:embed="rId5" cstate="print"/>
          <a:srcRect/>
          <a:stretch>
            <a:fillRect/>
          </a:stretch>
        </p:blipFill>
        <p:spPr>
          <a:xfrm>
            <a:off x="3132138" y="3789363"/>
            <a:ext cx="3451225" cy="2187575"/>
          </a:xfrm>
          <a:noFill/>
        </p:spPr>
      </p:pic>
      <p:sp>
        <p:nvSpPr>
          <p:cNvPr id="52230" name="AutoShape 10"/>
          <p:cNvSpPr>
            <a:spLocks noChangeArrowheads="1"/>
          </p:cNvSpPr>
          <p:nvPr/>
        </p:nvSpPr>
        <p:spPr bwMode="auto">
          <a:xfrm>
            <a:off x="1835150" y="1412875"/>
            <a:ext cx="2232025" cy="1368425"/>
          </a:xfrm>
          <a:prstGeom prst="wedgeRoundRectCallout">
            <a:avLst>
              <a:gd name="adj1" fmla="val -43741"/>
              <a:gd name="adj2" fmla="val 84685"/>
              <a:gd name="adj3" fmla="val 16667"/>
            </a:avLst>
          </a:prstGeom>
          <a:solidFill>
            <a:schemeClr val="bg1"/>
          </a:solidFill>
          <a:ln w="9525">
            <a:solidFill>
              <a:schemeClr val="tx1"/>
            </a:solidFill>
            <a:miter lim="800000"/>
            <a:headEnd/>
            <a:tailEnd/>
          </a:ln>
        </p:spPr>
        <p:txBody>
          <a:bodyPr/>
          <a:lstStyle/>
          <a:p>
            <a:pPr algn="ctr"/>
            <a:r>
              <a:rPr lang="et-EE"/>
              <a:t>Noizy, smoking,smelling, Lucifer creation, … </a:t>
            </a:r>
            <a:endParaRPr lang="en-US"/>
          </a:p>
        </p:txBody>
      </p:sp>
      <p:sp>
        <p:nvSpPr>
          <p:cNvPr id="52231" name="AutoShape 11"/>
          <p:cNvSpPr>
            <a:spLocks noChangeArrowheads="1"/>
          </p:cNvSpPr>
          <p:nvPr/>
        </p:nvSpPr>
        <p:spPr bwMode="auto">
          <a:xfrm>
            <a:off x="4787900" y="1628775"/>
            <a:ext cx="2376488" cy="1223963"/>
          </a:xfrm>
          <a:prstGeom prst="wedgeRoundRectCallout">
            <a:avLst>
              <a:gd name="adj1" fmla="val 63227"/>
              <a:gd name="adj2" fmla="val 177106"/>
              <a:gd name="adj3" fmla="val 16667"/>
            </a:avLst>
          </a:prstGeom>
          <a:solidFill>
            <a:schemeClr val="bg1"/>
          </a:solidFill>
          <a:ln w="9525">
            <a:solidFill>
              <a:schemeClr val="tx1"/>
            </a:solidFill>
            <a:miter lim="800000"/>
            <a:headEnd/>
            <a:tailEnd/>
          </a:ln>
        </p:spPr>
        <p:txBody>
          <a:bodyPr/>
          <a:lstStyle/>
          <a:p>
            <a:pPr algn="ctr"/>
            <a:r>
              <a:rPr lang="et-EE">
                <a:solidFill>
                  <a:srgbClr val="A50021"/>
                </a:solidFill>
              </a:rPr>
              <a:t>240 HP, 6 cylinders, central locking, </a:t>
            </a:r>
            <a:r>
              <a:rPr lang="en-US">
                <a:solidFill>
                  <a:srgbClr val="A50021"/>
                </a:solidFill>
              </a:rPr>
              <a:t>climate control </a:t>
            </a:r>
            <a:r>
              <a:rPr lang="et-EE">
                <a:solidFill>
                  <a:srgbClr val="A50021"/>
                </a:solidFill>
              </a:rPr>
              <a:t>…</a:t>
            </a:r>
            <a:endParaRPr lang="en-US">
              <a:solidFill>
                <a:srgbClr val="A5002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60350"/>
            <a:ext cx="8229600" cy="1143000"/>
          </a:xfrm>
        </p:spPr>
        <p:txBody>
          <a:bodyPr/>
          <a:lstStyle/>
          <a:p>
            <a:r>
              <a:rPr lang="et-EE" smtClean="0"/>
              <a:t>Language</a:t>
            </a:r>
          </a:p>
        </p:txBody>
      </p:sp>
      <p:sp>
        <p:nvSpPr>
          <p:cNvPr id="53251" name="Content Placeholder 2"/>
          <p:cNvSpPr>
            <a:spLocks noGrp="1"/>
          </p:cNvSpPr>
          <p:nvPr>
            <p:ph sz="half" idx="1"/>
          </p:nvPr>
        </p:nvSpPr>
        <p:spPr>
          <a:xfrm>
            <a:off x="461963" y="1557338"/>
            <a:ext cx="8220075" cy="4895850"/>
          </a:xfrm>
        </p:spPr>
        <p:txBody>
          <a:bodyPr/>
          <a:lstStyle/>
          <a:p>
            <a:r>
              <a:rPr lang="et-EE" dirty="0" smtClean="0"/>
              <a:t>Language is many-to-many mapping between objects and their denotations – words</a:t>
            </a:r>
          </a:p>
          <a:p>
            <a:pPr lvl="1"/>
            <a:r>
              <a:rPr lang="et-EE" dirty="0" smtClean="0"/>
              <a:t>Denotations (syntax):</a:t>
            </a:r>
            <a:endParaRPr lang="et-EE" dirty="0" smtClean="0">
              <a:sym typeface="Mathematica1" pitchFamily="2" charset="2"/>
            </a:endParaRPr>
          </a:p>
          <a:p>
            <a:pPr lvl="1"/>
            <a:r>
              <a:rPr lang="et-EE" dirty="0" smtClean="0">
                <a:sym typeface="Mathematica1" pitchFamily="2" charset="2"/>
              </a:rPr>
              <a:t>Semantics (meaning): </a:t>
            </a:r>
            <a:endParaRPr lang="et-EE" dirty="0" smtClean="0"/>
          </a:p>
          <a:p>
            <a:r>
              <a:rPr lang="et-EE" dirty="0" smtClean="0"/>
              <a:t>Both sets are partially ordered</a:t>
            </a:r>
          </a:p>
          <a:p>
            <a:r>
              <a:rPr lang="et-EE" dirty="0" smtClean="0"/>
              <a:t>Galoi’s connection:</a:t>
            </a:r>
          </a:p>
          <a:p>
            <a:pPr lvl="1">
              <a:buNone/>
            </a:pPr>
            <a:endParaRPr lang="et-EE" dirty="0" smtClean="0"/>
          </a:p>
        </p:txBody>
      </p:sp>
      <p:pic>
        <p:nvPicPr>
          <p:cNvPr id="53252" name="Content Placeholder 8" descr="language.png"/>
          <p:cNvPicPr>
            <a:picLocks noGrp="1" noChangeAspect="1"/>
          </p:cNvPicPr>
          <p:nvPr>
            <p:ph sz="quarter" idx="2"/>
          </p:nvPr>
        </p:nvPicPr>
        <p:blipFill>
          <a:blip r:embed="rId3" cstate="print"/>
          <a:srcRect/>
          <a:stretch>
            <a:fillRect/>
          </a:stretch>
        </p:blipFill>
        <p:spPr>
          <a:xfrm>
            <a:off x="6588224" y="2973784"/>
            <a:ext cx="2470150" cy="2660650"/>
          </a:xfrm>
        </p:spPr>
      </p:pic>
      <p:grpSp>
        <p:nvGrpSpPr>
          <p:cNvPr id="53253" name="Group 15"/>
          <p:cNvGrpSpPr>
            <a:grpSpLocks/>
          </p:cNvGrpSpPr>
          <p:nvPr/>
        </p:nvGrpSpPr>
        <p:grpSpPr bwMode="auto">
          <a:xfrm>
            <a:off x="7042249" y="2276872"/>
            <a:ext cx="1609725" cy="633412"/>
            <a:chOff x="6537724" y="1178211"/>
            <a:chExt cx="1608841" cy="633471"/>
          </a:xfrm>
        </p:grpSpPr>
        <p:sp>
          <p:nvSpPr>
            <p:cNvPr id="11" name="Curved Left Arrow 10"/>
            <p:cNvSpPr/>
            <p:nvPr/>
          </p:nvSpPr>
          <p:spPr>
            <a:xfrm rot="16200000">
              <a:off x="7178617" y="843734"/>
              <a:ext cx="327055" cy="160884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dirty="0">
                <a:solidFill>
                  <a:schemeClr val="tx1"/>
                </a:solidFill>
              </a:endParaRPr>
            </a:p>
          </p:txBody>
        </p:sp>
        <p:sp>
          <p:nvSpPr>
            <p:cNvPr id="53258" name="TextBox 11"/>
            <p:cNvSpPr txBox="1">
              <a:spLocks noChangeArrowheads="1"/>
            </p:cNvSpPr>
            <p:nvPr/>
          </p:nvSpPr>
          <p:spPr bwMode="auto">
            <a:xfrm>
              <a:off x="7156437" y="1178211"/>
              <a:ext cx="432048" cy="369332"/>
            </a:xfrm>
            <a:prstGeom prst="rect">
              <a:avLst/>
            </a:prstGeom>
            <a:noFill/>
            <a:ln w="9525">
              <a:noFill/>
              <a:miter lim="800000"/>
              <a:headEnd/>
              <a:tailEnd/>
            </a:ln>
          </p:spPr>
          <p:txBody>
            <a:bodyPr>
              <a:spAutoFit/>
            </a:bodyPr>
            <a:lstStyle/>
            <a:p>
              <a:r>
                <a:rPr lang="et-EE" dirty="0"/>
                <a:t>D</a:t>
              </a:r>
            </a:p>
          </p:txBody>
        </p:sp>
      </p:grpSp>
      <p:grpSp>
        <p:nvGrpSpPr>
          <p:cNvPr id="53254" name="Group 14"/>
          <p:cNvGrpSpPr>
            <a:grpSpLocks/>
          </p:cNvGrpSpPr>
          <p:nvPr/>
        </p:nvGrpSpPr>
        <p:grpSpPr bwMode="auto">
          <a:xfrm>
            <a:off x="7088287" y="5647134"/>
            <a:ext cx="1609725" cy="657225"/>
            <a:chOff x="6584171" y="4590421"/>
            <a:chExt cx="1608841" cy="657363"/>
          </a:xfrm>
        </p:grpSpPr>
        <p:sp>
          <p:nvSpPr>
            <p:cNvPr id="13" name="Curved Left Arrow 12"/>
            <p:cNvSpPr/>
            <p:nvPr/>
          </p:nvSpPr>
          <p:spPr>
            <a:xfrm rot="5400000">
              <a:off x="7225045" y="3949547"/>
              <a:ext cx="327094" cy="160884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dirty="0">
                <a:solidFill>
                  <a:schemeClr val="tx1"/>
                </a:solidFill>
              </a:endParaRPr>
            </a:p>
          </p:txBody>
        </p:sp>
        <p:sp>
          <p:nvSpPr>
            <p:cNvPr id="53256" name="TextBox 13"/>
            <p:cNvSpPr txBox="1">
              <a:spLocks noChangeArrowheads="1"/>
            </p:cNvSpPr>
            <p:nvPr/>
          </p:nvSpPr>
          <p:spPr bwMode="auto">
            <a:xfrm>
              <a:off x="7184901" y="4878452"/>
              <a:ext cx="432048" cy="369332"/>
            </a:xfrm>
            <a:prstGeom prst="rect">
              <a:avLst/>
            </a:prstGeom>
            <a:noFill/>
            <a:ln w="9525">
              <a:noFill/>
              <a:miter lim="800000"/>
              <a:headEnd/>
              <a:tailEnd/>
            </a:ln>
          </p:spPr>
          <p:txBody>
            <a:bodyPr>
              <a:spAutoFit/>
            </a:bodyPr>
            <a:lstStyle/>
            <a:p>
              <a:r>
                <a:rPr lang="et-EE"/>
                <a:t>S</a:t>
              </a:r>
            </a:p>
          </p:txBody>
        </p:sp>
      </p:grpSp>
      <p:graphicFrame>
        <p:nvGraphicFramePr>
          <p:cNvPr id="12" name="Object 11"/>
          <p:cNvGraphicFramePr>
            <a:graphicFrameLocks noChangeAspect="1"/>
          </p:cNvGraphicFramePr>
          <p:nvPr/>
        </p:nvGraphicFramePr>
        <p:xfrm>
          <a:off x="4499992" y="2636912"/>
          <a:ext cx="2093913" cy="508000"/>
        </p:xfrm>
        <a:graphic>
          <a:graphicData uri="http://schemas.openxmlformats.org/presentationml/2006/ole">
            <p:oleObj spid="_x0000_s80897" name="Equation" r:id="rId4" imgW="838080" imgH="203040" progId="Equation.DSMT4">
              <p:embed/>
            </p:oleObj>
          </a:graphicData>
        </a:graphic>
      </p:graphicFrame>
      <p:graphicFrame>
        <p:nvGraphicFramePr>
          <p:cNvPr id="14" name="Object 13"/>
          <p:cNvGraphicFramePr>
            <a:graphicFrameLocks noChangeAspect="1"/>
          </p:cNvGraphicFramePr>
          <p:nvPr/>
        </p:nvGraphicFramePr>
        <p:xfrm>
          <a:off x="4545013" y="3208338"/>
          <a:ext cx="2028825" cy="508000"/>
        </p:xfrm>
        <a:graphic>
          <a:graphicData uri="http://schemas.openxmlformats.org/presentationml/2006/ole">
            <p:oleObj spid="_x0000_s80898" name="Equation" r:id="rId5" imgW="812520" imgH="203040" progId="Equation.DSMT4">
              <p:embed/>
            </p:oleObj>
          </a:graphicData>
        </a:graphic>
      </p:graphicFrame>
      <p:graphicFrame>
        <p:nvGraphicFramePr>
          <p:cNvPr id="15" name="Object 14"/>
          <p:cNvGraphicFramePr>
            <a:graphicFrameLocks noChangeAspect="1"/>
          </p:cNvGraphicFramePr>
          <p:nvPr/>
        </p:nvGraphicFramePr>
        <p:xfrm>
          <a:off x="1259632" y="4941168"/>
          <a:ext cx="3775075" cy="508000"/>
        </p:xfrm>
        <a:graphic>
          <a:graphicData uri="http://schemas.openxmlformats.org/presentationml/2006/ole">
            <p:oleObj spid="_x0000_s80899" name="Equation" r:id="rId6" imgW="1511280" imgH="203040" progId="Equation.DSMT4">
              <p:embed/>
            </p:oleObj>
          </a:graphicData>
        </a:graphic>
      </p:graphicFrame>
      <p:graphicFrame>
        <p:nvGraphicFramePr>
          <p:cNvPr id="80900" name="Object 4"/>
          <p:cNvGraphicFramePr>
            <a:graphicFrameLocks noChangeAspect="1"/>
          </p:cNvGraphicFramePr>
          <p:nvPr/>
        </p:nvGraphicFramePr>
        <p:xfrm>
          <a:off x="1300163" y="5589588"/>
          <a:ext cx="3838575" cy="508000"/>
        </p:xfrm>
        <a:graphic>
          <a:graphicData uri="http://schemas.openxmlformats.org/presentationml/2006/ole">
            <p:oleObj spid="_x0000_s80900" name="Equation" r:id="rId7" imgW="1536480" imgH="203040" progId="Equation.DSMT4">
              <p:embed/>
            </p:oleObj>
          </a:graphicData>
        </a:graphic>
      </p:graphicFrame>
      <p:sp>
        <p:nvSpPr>
          <p:cNvPr id="16" name="TextBox 15"/>
          <p:cNvSpPr txBox="1"/>
          <p:nvPr/>
        </p:nvSpPr>
        <p:spPr>
          <a:xfrm>
            <a:off x="899592" y="6237312"/>
            <a:ext cx="7560840" cy="461665"/>
          </a:xfrm>
          <a:prstGeom prst="rect">
            <a:avLst/>
          </a:prstGeom>
          <a:noFill/>
        </p:spPr>
        <p:txBody>
          <a:bodyPr wrap="square" rtlCol="0">
            <a:spAutoFit/>
          </a:bodyPr>
          <a:lstStyle/>
          <a:p>
            <a:r>
              <a:rPr lang="et-EE" sz="2400" dirty="0" err="1" smtClean="0"/>
              <a:t>Concepts</a:t>
            </a:r>
            <a:r>
              <a:rPr lang="et-EE" sz="2400" dirty="0" smtClean="0"/>
              <a:t> are </a:t>
            </a:r>
            <a:r>
              <a:rPr lang="et-EE" sz="2400" dirty="0" err="1" smtClean="0"/>
              <a:t>fixed</a:t>
            </a:r>
            <a:r>
              <a:rPr lang="et-EE" sz="2400" dirty="0" smtClean="0"/>
              <a:t> </a:t>
            </a:r>
            <a:r>
              <a:rPr lang="et-EE" sz="2400" dirty="0" err="1" smtClean="0"/>
              <a:t>points</a:t>
            </a:r>
            <a:r>
              <a:rPr lang="et-EE" sz="2400" dirty="0" smtClean="0"/>
              <a:t> </a:t>
            </a:r>
            <a:r>
              <a:rPr lang="et-EE" sz="2400" dirty="0" err="1" smtClean="0"/>
              <a:t>of</a:t>
            </a:r>
            <a:r>
              <a:rPr lang="et-EE" sz="2400" dirty="0" smtClean="0"/>
              <a:t> </a:t>
            </a:r>
            <a:r>
              <a:rPr lang="et-EE" sz="2400" dirty="0" err="1" smtClean="0"/>
              <a:t>the</a:t>
            </a:r>
            <a:r>
              <a:rPr lang="et-EE" sz="2400" dirty="0" smtClean="0"/>
              <a:t> </a:t>
            </a:r>
            <a:r>
              <a:rPr lang="et-EE" sz="2400" dirty="0" err="1" smtClean="0"/>
              <a:t>function</a:t>
            </a:r>
            <a:r>
              <a:rPr lang="et-EE" sz="2400" dirty="0" smtClean="0"/>
              <a:t>  </a:t>
            </a:r>
            <a:r>
              <a:rPr lang="et-EE" sz="2400" i="1" dirty="0" err="1" smtClean="0">
                <a:latin typeface="Times New Roman" pitchFamily="18" charset="0"/>
                <a:cs typeface="Times New Roman" pitchFamily="18" charset="0"/>
              </a:rPr>
              <a:t>D(S(w</a:t>
            </a:r>
            <a:r>
              <a:rPr lang="et-EE" sz="2400" i="1" dirty="0" smtClean="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9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Galoi’s</a:t>
            </a:r>
            <a:r>
              <a:rPr lang="et-EE" dirty="0" smtClean="0"/>
              <a:t> </a:t>
            </a:r>
            <a:r>
              <a:rPr lang="et-EE" dirty="0" err="1" smtClean="0"/>
              <a:t>Connection</a:t>
            </a:r>
            <a:endParaRPr lang="en-US" dirty="0"/>
          </a:p>
        </p:txBody>
      </p:sp>
      <p:sp>
        <p:nvSpPr>
          <p:cNvPr id="3" name="Content Placeholder 2"/>
          <p:cNvSpPr>
            <a:spLocks noGrp="1"/>
          </p:cNvSpPr>
          <p:nvPr>
            <p:ph idx="1"/>
          </p:nvPr>
        </p:nvSpPr>
        <p:spPr/>
        <p:txBody>
          <a:bodyPr/>
          <a:lstStyle/>
          <a:p>
            <a:r>
              <a:rPr lang="et-EE" dirty="0" err="1" smtClean="0"/>
              <a:t>If</a:t>
            </a:r>
            <a:r>
              <a:rPr lang="et-EE" dirty="0" smtClean="0"/>
              <a:t> </a:t>
            </a:r>
            <a:r>
              <a:rPr lang="et-EE" dirty="0" err="1" smtClean="0"/>
              <a:t>the</a:t>
            </a:r>
            <a:r>
              <a:rPr lang="et-EE" dirty="0" smtClean="0"/>
              <a:t> </a:t>
            </a:r>
            <a:r>
              <a:rPr lang="et-EE" dirty="0" err="1" smtClean="0"/>
              <a:t>Denotation-Semantics</a:t>
            </a:r>
            <a:r>
              <a:rPr lang="et-EE" dirty="0" smtClean="0"/>
              <a:t> </a:t>
            </a:r>
            <a:r>
              <a:rPr lang="et-EE" dirty="0" err="1" smtClean="0"/>
              <a:t>relations</a:t>
            </a:r>
            <a:r>
              <a:rPr lang="et-EE" dirty="0" smtClean="0"/>
              <a:t> are </a:t>
            </a:r>
            <a:r>
              <a:rPr lang="et-EE" dirty="0" err="1" smtClean="0"/>
              <a:t>each-others</a:t>
            </a:r>
            <a:r>
              <a:rPr lang="et-EE" dirty="0" smtClean="0"/>
              <a:t> reverse, </a:t>
            </a:r>
            <a:r>
              <a:rPr lang="et-EE" dirty="0" err="1" smtClean="0"/>
              <a:t>e.g</a:t>
            </a:r>
            <a:r>
              <a:rPr lang="et-EE" dirty="0" smtClean="0"/>
              <a:t>. </a:t>
            </a:r>
            <a:r>
              <a:rPr lang="et-EE" i="1" dirty="0" smtClean="0">
                <a:latin typeface="Times New Roman" pitchFamily="18" charset="0"/>
                <a:cs typeface="Times New Roman" pitchFamily="18" charset="0"/>
              </a:rPr>
              <a:t>D=S</a:t>
            </a:r>
            <a:r>
              <a:rPr lang="et-EE" i="1" baseline="30000" dirty="0" smtClean="0">
                <a:latin typeface="Times New Roman" pitchFamily="18" charset="0"/>
                <a:cs typeface="Times New Roman" pitchFamily="18" charset="0"/>
              </a:rPr>
              <a:t>-1</a:t>
            </a:r>
            <a:r>
              <a:rPr lang="et-EE" i="1" dirty="0" smtClean="0">
                <a:latin typeface="Times New Roman" pitchFamily="18" charset="0"/>
                <a:cs typeface="Times New Roman" pitchFamily="18" charset="0"/>
              </a:rPr>
              <a:t> = </a:t>
            </a:r>
            <a:r>
              <a:rPr lang="et-EE" i="1" dirty="0" err="1" smtClean="0">
                <a:latin typeface="Times New Roman" pitchFamily="18" charset="0"/>
                <a:cs typeface="Times New Roman" pitchFamily="18" charset="0"/>
              </a:rPr>
              <a:t>Know</a:t>
            </a:r>
            <a:r>
              <a:rPr lang="et-EE" dirty="0" smtClean="0"/>
              <a:t> (</a:t>
            </a:r>
            <a:r>
              <a:rPr lang="et-EE" dirty="0" err="1" smtClean="0"/>
              <a:t>like</a:t>
            </a:r>
            <a:r>
              <a:rPr lang="et-EE" dirty="0" smtClean="0"/>
              <a:t> </a:t>
            </a:r>
            <a:r>
              <a:rPr lang="et-EE" dirty="0" err="1" smtClean="0"/>
              <a:t>in</a:t>
            </a:r>
            <a:r>
              <a:rPr lang="et-EE" dirty="0" smtClean="0"/>
              <a:t> </a:t>
            </a:r>
            <a:r>
              <a:rPr lang="et-EE" dirty="0" err="1" smtClean="0"/>
              <a:t>Facebook</a:t>
            </a:r>
            <a:r>
              <a:rPr lang="et-EE" dirty="0" smtClean="0"/>
              <a:t>), </a:t>
            </a:r>
            <a:r>
              <a:rPr lang="et-EE" dirty="0" err="1" smtClean="0"/>
              <a:t>then</a:t>
            </a:r>
            <a:r>
              <a:rPr lang="et-EE" dirty="0" smtClean="0"/>
              <a:t> </a:t>
            </a:r>
            <a:r>
              <a:rPr lang="et-EE" dirty="0" err="1" smtClean="0"/>
              <a:t>the</a:t>
            </a:r>
            <a:r>
              <a:rPr lang="et-EE" dirty="0" smtClean="0"/>
              <a:t> </a:t>
            </a:r>
            <a:r>
              <a:rPr lang="et-EE" dirty="0" err="1" smtClean="0"/>
              <a:t>following</a:t>
            </a:r>
            <a:r>
              <a:rPr lang="et-EE" dirty="0" smtClean="0"/>
              <a:t> </a:t>
            </a:r>
            <a:r>
              <a:rPr lang="et-EE" dirty="0" err="1" smtClean="0"/>
              <a:t>holds</a:t>
            </a:r>
            <a:r>
              <a:rPr lang="et-EE" dirty="0" smtClean="0"/>
              <a:t>:</a:t>
            </a:r>
            <a:endParaRPr lang="en-US" dirty="0"/>
          </a:p>
        </p:txBody>
      </p:sp>
      <p:grpSp>
        <p:nvGrpSpPr>
          <p:cNvPr id="7" name="Group 15"/>
          <p:cNvGrpSpPr>
            <a:grpSpLocks/>
          </p:cNvGrpSpPr>
          <p:nvPr/>
        </p:nvGrpSpPr>
        <p:grpSpPr bwMode="auto">
          <a:xfrm>
            <a:off x="6877050" y="2795588"/>
            <a:ext cx="1609725" cy="633412"/>
            <a:chOff x="6537724" y="1178211"/>
            <a:chExt cx="1608841" cy="633471"/>
          </a:xfrm>
        </p:grpSpPr>
        <p:sp>
          <p:nvSpPr>
            <p:cNvPr id="8" name="Curved Left Arrow 7"/>
            <p:cNvSpPr/>
            <p:nvPr/>
          </p:nvSpPr>
          <p:spPr>
            <a:xfrm rot="16200000">
              <a:off x="7178617" y="843734"/>
              <a:ext cx="327055" cy="160884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dirty="0">
                <a:solidFill>
                  <a:schemeClr val="tx1"/>
                </a:solidFill>
              </a:endParaRPr>
            </a:p>
          </p:txBody>
        </p:sp>
        <p:sp>
          <p:nvSpPr>
            <p:cNvPr id="9" name="TextBox 11"/>
            <p:cNvSpPr txBox="1">
              <a:spLocks noChangeArrowheads="1"/>
            </p:cNvSpPr>
            <p:nvPr/>
          </p:nvSpPr>
          <p:spPr bwMode="auto">
            <a:xfrm>
              <a:off x="6896773" y="1178211"/>
              <a:ext cx="819863" cy="369366"/>
            </a:xfrm>
            <a:prstGeom prst="rect">
              <a:avLst/>
            </a:prstGeom>
            <a:noFill/>
            <a:ln w="9525">
              <a:noFill/>
              <a:miter lim="800000"/>
              <a:headEnd/>
              <a:tailEnd/>
            </a:ln>
          </p:spPr>
          <p:txBody>
            <a:bodyPr wrap="square">
              <a:spAutoFit/>
            </a:bodyPr>
            <a:lstStyle/>
            <a:p>
              <a:r>
                <a:rPr lang="et-EE" dirty="0" err="1" smtClean="0"/>
                <a:t>Know</a:t>
              </a:r>
              <a:endParaRPr lang="et-EE" dirty="0"/>
            </a:p>
          </p:txBody>
        </p:sp>
      </p:grpSp>
      <p:grpSp>
        <p:nvGrpSpPr>
          <p:cNvPr id="10" name="Group 14"/>
          <p:cNvGrpSpPr>
            <a:grpSpLocks/>
          </p:cNvGrpSpPr>
          <p:nvPr/>
        </p:nvGrpSpPr>
        <p:grpSpPr bwMode="auto">
          <a:xfrm>
            <a:off x="6923088" y="6165850"/>
            <a:ext cx="1609725" cy="657303"/>
            <a:chOff x="6584171" y="4590421"/>
            <a:chExt cx="1608841" cy="657441"/>
          </a:xfrm>
        </p:grpSpPr>
        <p:sp>
          <p:nvSpPr>
            <p:cNvPr id="11" name="Curved Left Arrow 10"/>
            <p:cNvSpPr/>
            <p:nvPr/>
          </p:nvSpPr>
          <p:spPr>
            <a:xfrm rot="5400000">
              <a:off x="7225045" y="3949547"/>
              <a:ext cx="327094" cy="160884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dirty="0">
                <a:solidFill>
                  <a:schemeClr val="tx1"/>
                </a:solidFill>
              </a:endParaRPr>
            </a:p>
          </p:txBody>
        </p:sp>
        <p:sp>
          <p:nvSpPr>
            <p:cNvPr id="12" name="TextBox 13"/>
            <p:cNvSpPr txBox="1">
              <a:spLocks noChangeArrowheads="1"/>
            </p:cNvSpPr>
            <p:nvPr/>
          </p:nvSpPr>
          <p:spPr bwMode="auto">
            <a:xfrm>
              <a:off x="6968996" y="4878452"/>
              <a:ext cx="863801" cy="369410"/>
            </a:xfrm>
            <a:prstGeom prst="rect">
              <a:avLst/>
            </a:prstGeom>
            <a:noFill/>
            <a:ln w="9525">
              <a:noFill/>
              <a:miter lim="800000"/>
              <a:headEnd/>
              <a:tailEnd/>
            </a:ln>
          </p:spPr>
          <p:txBody>
            <a:bodyPr wrap="square">
              <a:spAutoFit/>
            </a:bodyPr>
            <a:lstStyle/>
            <a:p>
              <a:r>
                <a:rPr lang="et-EE" dirty="0" err="1" smtClean="0"/>
                <a:t>Know</a:t>
              </a:r>
              <a:endParaRPr lang="et-EE" dirty="0"/>
            </a:p>
          </p:txBody>
        </p:sp>
      </p:grpSp>
      <p:sp>
        <p:nvSpPr>
          <p:cNvPr id="13" name="TextBox 12"/>
          <p:cNvSpPr txBox="1"/>
          <p:nvPr/>
        </p:nvSpPr>
        <p:spPr>
          <a:xfrm>
            <a:off x="899592" y="3429000"/>
            <a:ext cx="4608512" cy="3170099"/>
          </a:xfrm>
          <a:prstGeom prst="rect">
            <a:avLst/>
          </a:prstGeom>
          <a:noFill/>
        </p:spPr>
        <p:txBody>
          <a:bodyPr wrap="square" rtlCol="0">
            <a:spAutoFit/>
          </a:bodyPr>
          <a:lstStyle/>
          <a:p>
            <a:r>
              <a:rPr lang="et-EE" sz="2000" b="1" dirty="0" err="1" smtClean="0"/>
              <a:t>Theorem</a:t>
            </a:r>
            <a:r>
              <a:rPr lang="et-EE" dirty="0" smtClean="0"/>
              <a:t>: </a:t>
            </a:r>
          </a:p>
          <a:p>
            <a:r>
              <a:rPr lang="et-EE" dirty="0" err="1" smtClean="0"/>
              <a:t>The</a:t>
            </a:r>
            <a:r>
              <a:rPr lang="et-EE" dirty="0" smtClean="0"/>
              <a:t> </a:t>
            </a:r>
            <a:r>
              <a:rPr lang="et-EE" dirty="0" err="1" smtClean="0"/>
              <a:t>people</a:t>
            </a:r>
            <a:r>
              <a:rPr lang="et-EE" dirty="0" smtClean="0"/>
              <a:t> </a:t>
            </a:r>
            <a:r>
              <a:rPr lang="et-EE" dirty="0" err="1" smtClean="0"/>
              <a:t>who</a:t>
            </a:r>
            <a:r>
              <a:rPr lang="et-EE" dirty="0" smtClean="0"/>
              <a:t> </a:t>
            </a:r>
            <a:r>
              <a:rPr lang="et-EE" dirty="0" err="1" smtClean="0"/>
              <a:t>know</a:t>
            </a:r>
            <a:r>
              <a:rPr lang="et-EE" dirty="0" smtClean="0"/>
              <a:t/>
            </a:r>
            <a:br>
              <a:rPr lang="et-EE" dirty="0" smtClean="0"/>
            </a:br>
            <a:r>
              <a:rPr lang="et-EE" dirty="0" smtClean="0"/>
              <a:t>all </a:t>
            </a:r>
            <a:r>
              <a:rPr lang="et-EE" dirty="0" err="1" smtClean="0"/>
              <a:t>the</a:t>
            </a:r>
            <a:r>
              <a:rPr lang="et-EE" dirty="0" smtClean="0"/>
              <a:t> </a:t>
            </a:r>
            <a:r>
              <a:rPr lang="et-EE" dirty="0" err="1" smtClean="0"/>
              <a:t>people</a:t>
            </a:r>
            <a:r>
              <a:rPr lang="et-EE" dirty="0" smtClean="0"/>
              <a:t> </a:t>
            </a:r>
            <a:r>
              <a:rPr lang="et-EE" dirty="0" err="1" smtClean="0"/>
              <a:t>who</a:t>
            </a:r>
            <a:r>
              <a:rPr lang="et-EE" dirty="0" smtClean="0"/>
              <a:t> </a:t>
            </a:r>
            <a:r>
              <a:rPr lang="et-EE" dirty="0" err="1" smtClean="0"/>
              <a:t>know</a:t>
            </a:r>
            <a:endParaRPr lang="et-EE" dirty="0" smtClean="0"/>
          </a:p>
          <a:p>
            <a:r>
              <a:rPr lang="et-EE" dirty="0" smtClean="0"/>
              <a:t>all </a:t>
            </a:r>
            <a:r>
              <a:rPr lang="et-EE" dirty="0" err="1" smtClean="0"/>
              <a:t>the</a:t>
            </a:r>
            <a:r>
              <a:rPr lang="et-EE" dirty="0" smtClean="0"/>
              <a:t> </a:t>
            </a:r>
            <a:r>
              <a:rPr lang="et-EE" dirty="0" err="1" smtClean="0"/>
              <a:t>people</a:t>
            </a:r>
            <a:r>
              <a:rPr lang="et-EE" dirty="0" smtClean="0"/>
              <a:t> </a:t>
            </a:r>
            <a:r>
              <a:rPr lang="et-EE" dirty="0" err="1" smtClean="0"/>
              <a:t>you</a:t>
            </a:r>
            <a:r>
              <a:rPr lang="et-EE" dirty="0" smtClean="0"/>
              <a:t> </a:t>
            </a:r>
            <a:r>
              <a:rPr lang="et-EE" dirty="0" err="1" smtClean="0"/>
              <a:t>know</a:t>
            </a:r>
            <a:endParaRPr lang="et-EE" dirty="0" smtClean="0"/>
          </a:p>
          <a:p>
            <a:r>
              <a:rPr lang="et-EE" dirty="0" smtClean="0"/>
              <a:t>all </a:t>
            </a:r>
            <a:r>
              <a:rPr lang="et-EE" dirty="0" err="1" smtClean="0"/>
              <a:t>the</a:t>
            </a:r>
            <a:r>
              <a:rPr lang="et-EE" dirty="0" smtClean="0"/>
              <a:t> </a:t>
            </a:r>
            <a:r>
              <a:rPr lang="et-EE" dirty="0" err="1" smtClean="0"/>
              <a:t>people</a:t>
            </a:r>
            <a:r>
              <a:rPr lang="et-EE" dirty="0" smtClean="0"/>
              <a:t> </a:t>
            </a:r>
            <a:r>
              <a:rPr lang="et-EE" dirty="0" err="1" smtClean="0"/>
              <a:t>you</a:t>
            </a:r>
            <a:r>
              <a:rPr lang="et-EE" dirty="0" smtClean="0"/>
              <a:t> </a:t>
            </a:r>
            <a:r>
              <a:rPr lang="et-EE" dirty="0" err="1" smtClean="0"/>
              <a:t>know</a:t>
            </a:r>
            <a:endParaRPr lang="et-EE" dirty="0" smtClean="0"/>
          </a:p>
          <a:p>
            <a:r>
              <a:rPr lang="et-EE" dirty="0" smtClean="0"/>
              <a:t> and</a:t>
            </a:r>
          </a:p>
          <a:p>
            <a:r>
              <a:rPr lang="et-EE" dirty="0" err="1" smtClean="0"/>
              <a:t>The</a:t>
            </a:r>
            <a:r>
              <a:rPr lang="et-EE" dirty="0" smtClean="0"/>
              <a:t> </a:t>
            </a:r>
            <a:r>
              <a:rPr lang="et-EE" dirty="0" err="1" smtClean="0"/>
              <a:t>people</a:t>
            </a:r>
            <a:r>
              <a:rPr lang="et-EE" dirty="0" smtClean="0"/>
              <a:t> </a:t>
            </a:r>
            <a:r>
              <a:rPr lang="et-EE" dirty="0" err="1" smtClean="0"/>
              <a:t>you</a:t>
            </a:r>
            <a:r>
              <a:rPr lang="et-EE" dirty="0" smtClean="0"/>
              <a:t> </a:t>
            </a:r>
            <a:r>
              <a:rPr lang="et-EE" dirty="0" err="1" smtClean="0"/>
              <a:t>know</a:t>
            </a:r>
            <a:endParaRPr lang="et-EE" dirty="0" smtClean="0"/>
          </a:p>
          <a:p>
            <a:r>
              <a:rPr lang="et-EE" dirty="0" smtClean="0"/>
              <a:t>all </a:t>
            </a:r>
            <a:r>
              <a:rPr lang="et-EE" dirty="0" err="1" smtClean="0"/>
              <a:t>the</a:t>
            </a:r>
            <a:r>
              <a:rPr lang="et-EE" dirty="0" smtClean="0"/>
              <a:t> </a:t>
            </a:r>
            <a:r>
              <a:rPr lang="et-EE" dirty="0" err="1" smtClean="0"/>
              <a:t>people</a:t>
            </a:r>
            <a:r>
              <a:rPr lang="et-EE" dirty="0" smtClean="0"/>
              <a:t> </a:t>
            </a:r>
            <a:r>
              <a:rPr lang="et-EE" dirty="0" err="1" smtClean="0"/>
              <a:t>who</a:t>
            </a:r>
            <a:r>
              <a:rPr lang="et-EE" dirty="0" smtClean="0"/>
              <a:t> </a:t>
            </a:r>
            <a:r>
              <a:rPr lang="et-EE" dirty="0" err="1" smtClean="0"/>
              <a:t>know</a:t>
            </a:r>
            <a:endParaRPr lang="et-EE" dirty="0" smtClean="0"/>
          </a:p>
          <a:p>
            <a:r>
              <a:rPr lang="et-EE" dirty="0" smtClean="0"/>
              <a:t>all </a:t>
            </a:r>
            <a:r>
              <a:rPr lang="et-EE" dirty="0" err="1" smtClean="0"/>
              <a:t>the</a:t>
            </a:r>
            <a:r>
              <a:rPr lang="et-EE" dirty="0" smtClean="0"/>
              <a:t> </a:t>
            </a:r>
            <a:r>
              <a:rPr lang="et-EE" dirty="0" err="1" smtClean="0"/>
              <a:t>people</a:t>
            </a:r>
            <a:r>
              <a:rPr lang="et-EE" dirty="0" smtClean="0"/>
              <a:t> </a:t>
            </a:r>
            <a:r>
              <a:rPr lang="et-EE" dirty="0" err="1" smtClean="0"/>
              <a:t>who</a:t>
            </a:r>
            <a:r>
              <a:rPr lang="et-EE" dirty="0" smtClean="0"/>
              <a:t> </a:t>
            </a:r>
            <a:r>
              <a:rPr lang="et-EE" dirty="0" err="1" smtClean="0"/>
              <a:t>know</a:t>
            </a:r>
            <a:endParaRPr lang="et-EE" dirty="0" smtClean="0"/>
          </a:p>
          <a:p>
            <a:r>
              <a:rPr lang="et-EE" dirty="0" smtClean="0"/>
              <a:t>All </a:t>
            </a:r>
            <a:r>
              <a:rPr lang="et-EE" dirty="0" err="1" smtClean="0"/>
              <a:t>the</a:t>
            </a:r>
            <a:r>
              <a:rPr lang="et-EE" dirty="0" smtClean="0"/>
              <a:t> </a:t>
            </a:r>
            <a:r>
              <a:rPr lang="et-EE" dirty="0" err="1" smtClean="0"/>
              <a:t>people</a:t>
            </a:r>
            <a:r>
              <a:rPr lang="et-EE" dirty="0" smtClean="0"/>
              <a:t> </a:t>
            </a:r>
            <a:r>
              <a:rPr lang="et-EE" dirty="0" err="1" smtClean="0"/>
              <a:t>you</a:t>
            </a:r>
            <a:r>
              <a:rPr lang="et-EE" dirty="0" smtClean="0"/>
              <a:t> </a:t>
            </a:r>
            <a:r>
              <a:rPr lang="et-EE" dirty="0" err="1" smtClean="0"/>
              <a:t>know</a:t>
            </a:r>
            <a:r>
              <a:rPr lang="et-EE" dirty="0" smtClean="0"/>
              <a:t>.</a:t>
            </a:r>
          </a:p>
          <a:p>
            <a:endParaRPr lang="en-US" dirty="0"/>
          </a:p>
        </p:txBody>
      </p:sp>
      <p:sp>
        <p:nvSpPr>
          <p:cNvPr id="14" name="TextBox 13"/>
          <p:cNvSpPr txBox="1"/>
          <p:nvPr/>
        </p:nvSpPr>
        <p:spPr>
          <a:xfrm>
            <a:off x="971600" y="6309320"/>
            <a:ext cx="4608512" cy="369332"/>
          </a:xfrm>
          <a:prstGeom prst="rect">
            <a:avLst/>
          </a:prstGeom>
          <a:noFill/>
        </p:spPr>
        <p:txBody>
          <a:bodyPr wrap="square" rtlCol="0">
            <a:spAutoFit/>
          </a:bodyPr>
          <a:lstStyle/>
          <a:p>
            <a:r>
              <a:rPr lang="en-US" i="1" dirty="0" smtClean="0"/>
              <a:t>Mathematics Magazine</a:t>
            </a:r>
            <a:r>
              <a:rPr lang="et-EE" i="1" dirty="0" smtClean="0"/>
              <a:t> 85 (2012), </a:t>
            </a:r>
            <a:r>
              <a:rPr lang="et-EE" i="1" dirty="0" err="1" smtClean="0"/>
              <a:t>pp</a:t>
            </a:r>
            <a:r>
              <a:rPr lang="et-EE" i="1" dirty="0" smtClean="0"/>
              <a:t> 34-36</a:t>
            </a:r>
            <a:endParaRPr lang="en-US" dirty="0"/>
          </a:p>
        </p:txBody>
      </p:sp>
      <p:pic>
        <p:nvPicPr>
          <p:cNvPr id="15" name="Picture 14" descr="language1.png"/>
          <p:cNvPicPr>
            <a:picLocks noChangeAspect="1"/>
          </p:cNvPicPr>
          <p:nvPr/>
        </p:nvPicPr>
        <p:blipFill>
          <a:blip r:embed="rId2" cstate="print"/>
          <a:stretch>
            <a:fillRect/>
          </a:stretch>
        </p:blipFill>
        <p:spPr>
          <a:xfrm>
            <a:off x="6444208" y="3429000"/>
            <a:ext cx="2448306" cy="2656332"/>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t-EE" smtClean="0"/>
              <a:t>Meaning</a:t>
            </a:r>
          </a:p>
        </p:txBody>
      </p:sp>
      <p:sp>
        <p:nvSpPr>
          <p:cNvPr id="54275" name="Content Placeholder 5"/>
          <p:cNvSpPr>
            <a:spLocks noGrp="1"/>
          </p:cNvSpPr>
          <p:nvPr>
            <p:ph idx="1"/>
          </p:nvPr>
        </p:nvSpPr>
        <p:spPr/>
        <p:txBody>
          <a:bodyPr/>
          <a:lstStyle/>
          <a:p>
            <a:r>
              <a:rPr lang="et-EE" smtClean="0"/>
              <a:t>In all interactions receiver gets something</a:t>
            </a:r>
          </a:p>
          <a:p>
            <a:r>
              <a:rPr lang="et-EE" smtClean="0"/>
              <a:t>What ?</a:t>
            </a:r>
          </a:p>
          <a:p>
            <a:r>
              <a:rPr lang="et-EE" smtClean="0"/>
              <a:t>The simplest case- arithmetics of natural numbers (definition in Bison):</a:t>
            </a:r>
          </a:p>
          <a:p>
            <a:pPr lvl="1">
              <a:buFontTx/>
              <a:buNone/>
            </a:pPr>
            <a:r>
              <a:rPr lang="et-EE" sz="2000" smtClean="0"/>
              <a:t>exp: NUM { $$ = $1; }</a:t>
            </a:r>
          </a:p>
          <a:p>
            <a:pPr lvl="2">
              <a:buFontTx/>
              <a:buNone/>
            </a:pPr>
            <a:r>
              <a:rPr lang="et-EE" sz="2000" smtClean="0"/>
              <a:t>| exp '+' exp { $$ = $1 + $3; } </a:t>
            </a:r>
          </a:p>
          <a:p>
            <a:pPr lvl="2">
              <a:buFontTx/>
              <a:buNone/>
            </a:pPr>
            <a:r>
              <a:rPr lang="et-EE" sz="2000" smtClean="0"/>
              <a:t>| exp '-' exp { $$ = $1 - $3; } </a:t>
            </a:r>
          </a:p>
          <a:p>
            <a:pPr lvl="2">
              <a:buFontTx/>
              <a:buNone/>
            </a:pPr>
            <a:r>
              <a:rPr lang="et-EE" sz="2000" smtClean="0"/>
              <a:t>| exp '*' exp { $$ = $1 * $3; } </a:t>
            </a:r>
          </a:p>
          <a:p>
            <a:pPr lvl="2">
              <a:buFontTx/>
              <a:buNone/>
            </a:pPr>
            <a:r>
              <a:rPr lang="et-EE" sz="2000" smtClean="0"/>
              <a:t>| exp '/' exp { $$ = $1 / $3; } </a:t>
            </a:r>
          </a:p>
          <a:p>
            <a:pPr lvl="2">
              <a:buFontTx/>
              <a:buNone/>
            </a:pPr>
            <a:r>
              <a:rPr lang="et-EE" sz="2000" smtClean="0"/>
              <a:t>| '-' exp %prec NEG { $$ = -$2; } </a:t>
            </a:r>
          </a:p>
          <a:p>
            <a:pPr lvl="2">
              <a:buFontTx/>
              <a:buNone/>
            </a:pPr>
            <a:r>
              <a:rPr lang="et-EE" sz="2000" smtClean="0"/>
              <a:t>| exp '^' exp { $$ = pow ($1, $3); } </a:t>
            </a:r>
          </a:p>
          <a:p>
            <a:pPr lvl="2">
              <a:buFontTx/>
              <a:buNone/>
            </a:pPr>
            <a:r>
              <a:rPr lang="et-EE" sz="2000" smtClean="0"/>
              <a:t>| '(' exp ')' { $$ = $2; } ;</a:t>
            </a:r>
          </a:p>
          <a:p>
            <a:pPr lvl="1"/>
            <a:endParaRPr lang="et-EE"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t-EE" smtClean="0"/>
              <a:t>Semantics - Scott</a:t>
            </a:r>
          </a:p>
        </p:txBody>
      </p:sp>
      <p:sp>
        <p:nvSpPr>
          <p:cNvPr id="55299" name="Content Placeholder 2"/>
          <p:cNvSpPr>
            <a:spLocks noGrp="1"/>
          </p:cNvSpPr>
          <p:nvPr>
            <p:ph idx="1"/>
          </p:nvPr>
        </p:nvSpPr>
        <p:spPr/>
        <p:txBody>
          <a:bodyPr/>
          <a:lstStyle/>
          <a:p>
            <a:r>
              <a:rPr lang="et-EE" dirty="0" smtClean="0"/>
              <a:t>Scott: $ is a continuous domain of consistent objects with deduction (entailment):</a:t>
            </a:r>
          </a:p>
          <a:p>
            <a:pPr lvl="1"/>
            <a:r>
              <a:rPr lang="et-EE" dirty="0" smtClean="0"/>
              <a:t>Information system A=(T,Co</a:t>
            </a:r>
            <a:r>
              <a:rPr lang="et-EE" i="1" dirty="0" smtClean="0"/>
              <a:t>n,</a:t>
            </a:r>
            <a:r>
              <a:rPr lang="et-EE" b="1" dirty="0" smtClean="0">
                <a:sym typeface="Mathematica3" pitchFamily="2" charset="2"/>
              </a:rPr>
              <a:t></a:t>
            </a:r>
            <a:r>
              <a:rPr lang="et-EE" dirty="0" smtClean="0">
                <a:sym typeface="Symbol" pitchFamily="18" charset="2"/>
              </a:rPr>
              <a:t>)</a:t>
            </a:r>
          </a:p>
          <a:p>
            <a:pPr lvl="2">
              <a:buFontTx/>
              <a:buNone/>
            </a:pPr>
            <a:r>
              <a:rPr lang="et-EE" dirty="0" smtClean="0">
                <a:sym typeface="Symbol" pitchFamily="18" charset="2"/>
              </a:rPr>
              <a:t>T – tokens, Con P</a:t>
            </a:r>
            <a:r>
              <a:rPr lang="et-EE" baseline="-25000" dirty="0" smtClean="0">
                <a:sym typeface="Symbol" pitchFamily="18" charset="2"/>
              </a:rPr>
              <a:t>f</a:t>
            </a:r>
            <a:r>
              <a:rPr lang="et-EE" dirty="0" smtClean="0">
                <a:sym typeface="Symbol" pitchFamily="18" charset="2"/>
              </a:rPr>
              <a:t>(T), </a:t>
            </a:r>
            <a:r>
              <a:rPr lang="et-EE" b="1" dirty="0" smtClean="0">
                <a:sym typeface="Mathematica3" pitchFamily="2" charset="2"/>
              </a:rPr>
              <a:t> </a:t>
            </a:r>
            <a:r>
              <a:rPr lang="et-EE" dirty="0" smtClean="0">
                <a:sym typeface="Symbol" pitchFamily="18" charset="2"/>
              </a:rPr>
              <a:t> </a:t>
            </a:r>
            <a:r>
              <a:rPr lang="et-EE" dirty="0" smtClean="0">
                <a:sym typeface="Mathematica1" pitchFamily="2" charset="2"/>
              </a:rPr>
              <a:t>(Con\{</a:t>
            </a:r>
            <a:r>
              <a:rPr lang="et-EE" dirty="0" smtClean="0">
                <a:sym typeface="Symbol" pitchFamily="18" charset="2"/>
              </a:rPr>
              <a:t></a:t>
            </a:r>
            <a:r>
              <a:rPr lang="et-EE" dirty="0" smtClean="0">
                <a:sym typeface="Mathematica1" pitchFamily="2" charset="2"/>
              </a:rPr>
              <a:t>})</a:t>
            </a:r>
            <a:r>
              <a:rPr lang="et-EE" dirty="0" smtClean="0">
                <a:sym typeface="Symbol" pitchFamily="18" charset="2"/>
              </a:rPr>
              <a:t>T (</a:t>
            </a:r>
          </a:p>
          <a:p>
            <a:pPr lvl="2">
              <a:buFontTx/>
              <a:buNone/>
            </a:pPr>
            <a:r>
              <a:rPr lang="et-EE" dirty="0" smtClean="0">
                <a:sym typeface="Symbol" pitchFamily="18" charset="2"/>
              </a:rPr>
              <a:t>(a</a:t>
            </a:r>
            <a:r>
              <a:rPr lang="et-EE" dirty="0" smtClean="0">
                <a:sym typeface="Mathematica1" pitchFamily="2" charset="2"/>
              </a:rPr>
              <a:t>X  Con) (X </a:t>
            </a:r>
            <a:r>
              <a:rPr lang="et-EE" b="1" dirty="0" smtClean="0">
                <a:sym typeface="Mathematica3" pitchFamily="2" charset="2"/>
              </a:rPr>
              <a:t> </a:t>
            </a:r>
            <a:r>
              <a:rPr lang="et-EE" dirty="0" smtClean="0">
                <a:sym typeface="Mathematica3" pitchFamily="2" charset="2"/>
              </a:rPr>
              <a:t>a)</a:t>
            </a:r>
          </a:p>
          <a:p>
            <a:pPr lvl="2">
              <a:buFontTx/>
              <a:buNone/>
            </a:pPr>
            <a:r>
              <a:rPr lang="et-EE" dirty="0" smtClean="0">
                <a:sym typeface="Mathematica3" pitchFamily="2" charset="2"/>
              </a:rPr>
              <a:t>((X</a:t>
            </a:r>
            <a:r>
              <a:rPr lang="et-EE" b="1" dirty="0" smtClean="0">
                <a:sym typeface="Mathematica3" pitchFamily="2" charset="2"/>
              </a:rPr>
              <a:t> </a:t>
            </a:r>
            <a:r>
              <a:rPr lang="et-EE" dirty="0" smtClean="0">
                <a:sym typeface="Mathematica3" pitchFamily="2" charset="2"/>
              </a:rPr>
              <a:t>Y)</a:t>
            </a:r>
            <a:r>
              <a:rPr lang="et-EE" dirty="0" smtClean="0">
                <a:sym typeface="Mathematica1" pitchFamily="2" charset="2"/>
              </a:rPr>
              <a:t> (Y </a:t>
            </a:r>
            <a:r>
              <a:rPr lang="et-EE" b="1" dirty="0" smtClean="0">
                <a:sym typeface="Mathematica3" pitchFamily="2" charset="2"/>
              </a:rPr>
              <a:t> </a:t>
            </a:r>
            <a:r>
              <a:rPr lang="et-EE" dirty="0" smtClean="0">
                <a:sym typeface="Mathematica3" pitchFamily="2" charset="2"/>
              </a:rPr>
              <a:t>a)) </a:t>
            </a:r>
            <a:r>
              <a:rPr lang="et-EE" dirty="0" smtClean="0">
                <a:sym typeface="Mathematica1" pitchFamily="2" charset="2"/>
              </a:rPr>
              <a:t></a:t>
            </a:r>
            <a:r>
              <a:rPr lang="et-EE" dirty="0" smtClean="0">
                <a:sym typeface="Mathematica3" pitchFamily="2" charset="2"/>
              </a:rPr>
              <a:t> </a:t>
            </a:r>
            <a:r>
              <a:rPr lang="et-EE" dirty="0" smtClean="0">
                <a:sym typeface="Mathematica1" pitchFamily="2" charset="2"/>
              </a:rPr>
              <a:t>(X </a:t>
            </a:r>
            <a:r>
              <a:rPr lang="et-EE" b="1" dirty="0" smtClean="0">
                <a:sym typeface="Mathematica3" pitchFamily="2" charset="2"/>
              </a:rPr>
              <a:t> </a:t>
            </a:r>
            <a:r>
              <a:rPr lang="et-EE" dirty="0" smtClean="0">
                <a:sym typeface="Mathematica3" pitchFamily="2" charset="2"/>
              </a:rPr>
              <a:t>a)</a:t>
            </a:r>
          </a:p>
          <a:p>
            <a:pPr lvl="2">
              <a:buFontTx/>
              <a:buNone/>
            </a:pPr>
            <a:r>
              <a:rPr lang="et-EE" dirty="0" smtClean="0">
                <a:sym typeface="Mathematica1" pitchFamily="2" charset="2"/>
              </a:rPr>
              <a:t>(X </a:t>
            </a:r>
            <a:r>
              <a:rPr lang="et-EE" b="1" dirty="0" smtClean="0">
                <a:sym typeface="Mathematica3" pitchFamily="2" charset="2"/>
              </a:rPr>
              <a:t> </a:t>
            </a:r>
            <a:r>
              <a:rPr lang="et-EE" dirty="0" smtClean="0">
                <a:sym typeface="Mathematica3" pitchFamily="2" charset="2"/>
              </a:rPr>
              <a:t>a) </a:t>
            </a:r>
            <a:r>
              <a:rPr lang="et-EE" dirty="0" smtClean="0">
                <a:sym typeface="Mathematica1" pitchFamily="2" charset="2"/>
              </a:rPr>
              <a:t> X{a}  Con</a:t>
            </a:r>
          </a:p>
          <a:p>
            <a:pPr lvl="2">
              <a:buFontTx/>
              <a:buNone/>
            </a:pPr>
            <a:r>
              <a:rPr lang="et-EE" dirty="0" smtClean="0">
                <a:sym typeface="Symbol" pitchFamily="18" charset="2"/>
              </a:rPr>
              <a:t>(a</a:t>
            </a:r>
            <a:r>
              <a:rPr lang="et-EE" dirty="0" smtClean="0">
                <a:sym typeface="Mathematica1" pitchFamily="2" charset="2"/>
              </a:rPr>
              <a:t>X )({a}  Con)</a:t>
            </a:r>
          </a:p>
          <a:p>
            <a:pPr lvl="2">
              <a:buFontTx/>
              <a:buNone/>
            </a:pPr>
            <a:r>
              <a:rPr lang="et-EE" dirty="0" smtClean="0">
                <a:sym typeface="Mathematica1" pitchFamily="2" charset="2"/>
              </a:rPr>
              <a:t>(X Con)(X’</a:t>
            </a:r>
            <a:r>
              <a:rPr lang="et-EE" dirty="0" smtClean="0">
                <a:sym typeface="Symbol" pitchFamily="18" charset="2"/>
              </a:rPr>
              <a:t> X) </a:t>
            </a:r>
            <a:r>
              <a:rPr lang="et-EE" dirty="0" smtClean="0">
                <a:sym typeface="Mathematica1" pitchFamily="2" charset="2"/>
              </a:rPr>
              <a:t> (X’ Con)</a:t>
            </a:r>
          </a:p>
          <a:p>
            <a:pPr lvl="2">
              <a:buFontTx/>
              <a:buNone/>
            </a:pPr>
            <a:endParaRPr lang="et-EE"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t-EE" smtClean="0"/>
              <a:t>Semantics - Hoare</a:t>
            </a:r>
          </a:p>
        </p:txBody>
      </p:sp>
      <p:sp>
        <p:nvSpPr>
          <p:cNvPr id="56323" name="Content Placeholder 2"/>
          <p:cNvSpPr>
            <a:spLocks noGrp="1"/>
          </p:cNvSpPr>
          <p:nvPr>
            <p:ph idx="1"/>
          </p:nvPr>
        </p:nvSpPr>
        <p:spPr/>
        <p:txBody>
          <a:bodyPr/>
          <a:lstStyle/>
          <a:p>
            <a:r>
              <a:rPr lang="et-EE" smtClean="0"/>
              <a:t>Every interaction causes some changes, which can be followed with pre- and postconditions:</a:t>
            </a:r>
          </a:p>
          <a:p>
            <a:r>
              <a:rPr lang="et-EE" smtClean="0"/>
              <a:t> {P} S {Q} : </a:t>
            </a:r>
          </a:p>
          <a:p>
            <a:r>
              <a:rPr lang="et-EE" smtClean="0"/>
              <a:t>C+ </a:t>
            </a:r>
          </a:p>
          <a:p>
            <a:pPr lvl="1"/>
            <a:r>
              <a:rPr lang="en-US" smtClean="0"/>
              <a:t>an octopus made by nailing extra legs onto a dog</a:t>
            </a:r>
            <a:endParaRPr lang="et-EE" smtClean="0"/>
          </a:p>
          <a:p>
            <a:r>
              <a:rPr lang="et-EE" smtClean="0"/>
              <a:t>Has anybody seen a semantic description of OS kernel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smtClean="0"/>
              <a:t>what is a Proof ?</a:t>
            </a:r>
            <a:endParaRPr lang="et-EE" dirty="0"/>
          </a:p>
        </p:txBody>
      </p:sp>
      <p:sp>
        <p:nvSpPr>
          <p:cNvPr id="5" name="Text Placeholder 4"/>
          <p:cNvSpPr>
            <a:spLocks noGrp="1"/>
          </p:cNvSpPr>
          <p:nvPr>
            <p:ph type="body" idx="1"/>
          </p:nvPr>
        </p:nvSpPr>
        <p:spPr/>
        <p:txBody>
          <a:bodyPr/>
          <a:lstStyle/>
          <a:p>
            <a:endParaRPr lang="et-EE"/>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t-EE" smtClean="0"/>
              <a:t>Truth and Proof</a:t>
            </a:r>
          </a:p>
        </p:txBody>
      </p:sp>
      <p:sp>
        <p:nvSpPr>
          <p:cNvPr id="9219" name="Content Placeholder 2"/>
          <p:cNvSpPr>
            <a:spLocks noGrp="1"/>
          </p:cNvSpPr>
          <p:nvPr>
            <p:ph idx="1"/>
          </p:nvPr>
        </p:nvSpPr>
        <p:spPr/>
        <p:txBody>
          <a:bodyPr/>
          <a:lstStyle/>
          <a:p>
            <a:r>
              <a:rPr lang="et-EE" smtClean="0"/>
              <a:t>Mathematicians:</a:t>
            </a:r>
          </a:p>
          <a:p>
            <a:pPr lvl="1"/>
            <a:r>
              <a:rPr lang="et-EE" smtClean="0"/>
              <a:t>If </a:t>
            </a:r>
            <a:r>
              <a:rPr lang="et-EE" i="1" smtClean="0"/>
              <a:t>A</a:t>
            </a:r>
            <a:r>
              <a:rPr lang="et-EE" smtClean="0"/>
              <a:t> then </a:t>
            </a:r>
            <a:r>
              <a:rPr lang="et-EE" i="1" smtClean="0"/>
              <a:t>B</a:t>
            </a:r>
          </a:p>
          <a:p>
            <a:pPr lvl="1"/>
            <a:r>
              <a:rPr lang="et-EE" smtClean="0"/>
              <a:t>But why </a:t>
            </a:r>
            <a:r>
              <a:rPr lang="et-EE" i="1" smtClean="0"/>
              <a:t>A</a:t>
            </a:r>
            <a:r>
              <a:rPr lang="et-EE" smtClean="0"/>
              <a:t> ?</a:t>
            </a:r>
          </a:p>
          <a:p>
            <a:pPr lvl="2"/>
            <a:r>
              <a:rPr lang="et-EE" smtClean="0"/>
              <a:t>We need:</a:t>
            </a:r>
          </a:p>
          <a:p>
            <a:pPr lvl="2"/>
            <a:r>
              <a:rPr lang="et-EE" smtClean="0"/>
              <a:t>If </a:t>
            </a:r>
            <a:r>
              <a:rPr lang="et-EE" i="1" smtClean="0"/>
              <a:t>A’</a:t>
            </a:r>
            <a:r>
              <a:rPr lang="et-EE" smtClean="0"/>
              <a:t> than </a:t>
            </a:r>
            <a:r>
              <a:rPr lang="et-EE" i="1" smtClean="0"/>
              <a:t>A</a:t>
            </a:r>
          </a:p>
          <a:p>
            <a:pPr lvl="2"/>
            <a:r>
              <a:rPr lang="et-EE" i="1" smtClean="0"/>
              <a:t>…</a:t>
            </a:r>
          </a:p>
          <a:p>
            <a:pPr lvl="2"/>
            <a:r>
              <a:rPr lang="et-EE" smtClean="0"/>
              <a:t>If</a:t>
            </a:r>
            <a:r>
              <a:rPr lang="et-EE" i="1" smtClean="0"/>
              <a:t> A’’’</a:t>
            </a:r>
            <a:r>
              <a:rPr lang="et-EE" i="1" baseline="30000" smtClean="0"/>
              <a:t>…</a:t>
            </a:r>
            <a:r>
              <a:rPr lang="et-EE" i="1" smtClean="0"/>
              <a:t>’’ </a:t>
            </a:r>
            <a:r>
              <a:rPr lang="et-EE" smtClean="0"/>
              <a:t>then</a:t>
            </a:r>
            <a:r>
              <a:rPr lang="et-EE" i="1" smtClean="0"/>
              <a:t> A’’</a:t>
            </a:r>
            <a:r>
              <a:rPr lang="et-EE" i="1" baseline="30000" smtClean="0"/>
              <a:t>…</a:t>
            </a:r>
            <a:r>
              <a:rPr lang="et-EE" i="1" smtClean="0"/>
              <a:t>’’’ … at infinitum</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dy_on_car_bonnet.png"/>
          <p:cNvPicPr>
            <a:picLocks noChangeAspect="1"/>
          </p:cNvPicPr>
          <p:nvPr/>
        </p:nvPicPr>
        <p:blipFill>
          <a:blip r:embed="rId2" cstate="print"/>
          <a:srcRect/>
          <a:stretch>
            <a:fillRect/>
          </a:stretch>
        </p:blipFill>
        <p:spPr bwMode="auto">
          <a:xfrm>
            <a:off x="5711825" y="1484313"/>
            <a:ext cx="3432175" cy="3489325"/>
          </a:xfrm>
          <a:prstGeom prst="rect">
            <a:avLst/>
          </a:prstGeom>
          <a:noFill/>
          <a:ln w="9525">
            <a:noFill/>
            <a:miter lim="800000"/>
            <a:headEnd/>
            <a:tailEnd/>
          </a:ln>
        </p:spPr>
      </p:pic>
      <p:sp>
        <p:nvSpPr>
          <p:cNvPr id="10243" name="Title 1"/>
          <p:cNvSpPr>
            <a:spLocks noGrp="1"/>
          </p:cNvSpPr>
          <p:nvPr>
            <p:ph type="title"/>
          </p:nvPr>
        </p:nvSpPr>
        <p:spPr/>
        <p:txBody>
          <a:bodyPr/>
          <a:lstStyle/>
          <a:p>
            <a:r>
              <a:rPr lang="et-EE" smtClean="0"/>
              <a:t>Truth and Proof</a:t>
            </a:r>
          </a:p>
        </p:txBody>
      </p:sp>
      <p:sp>
        <p:nvSpPr>
          <p:cNvPr id="3" name="Content Placeholder 2"/>
          <p:cNvSpPr>
            <a:spLocks noGrp="1"/>
          </p:cNvSpPr>
          <p:nvPr>
            <p:ph idx="1"/>
          </p:nvPr>
        </p:nvSpPr>
        <p:spPr>
          <a:xfrm>
            <a:off x="457200" y="1600200"/>
            <a:ext cx="8229600" cy="4781550"/>
          </a:xfrm>
        </p:spPr>
        <p:txBody>
          <a:bodyPr/>
          <a:lstStyle/>
          <a:p>
            <a:r>
              <a:rPr lang="et-EE" smtClean="0"/>
              <a:t>Car seller: </a:t>
            </a:r>
          </a:p>
          <a:p>
            <a:pPr lvl="1"/>
            <a:r>
              <a:rPr lang="et-EE" smtClean="0"/>
              <a:t>Proof is a nice half-naked lady on bonnet </a:t>
            </a:r>
          </a:p>
          <a:p>
            <a:r>
              <a:rPr lang="et-EE" smtClean="0"/>
              <a:t>Women: </a:t>
            </a:r>
          </a:p>
          <a:p>
            <a:pPr lvl="1"/>
            <a:r>
              <a:rPr lang="et-EE" smtClean="0"/>
              <a:t>If it looks good/nice then it is true</a:t>
            </a:r>
          </a:p>
          <a:p>
            <a:r>
              <a:rPr lang="et-EE" smtClean="0"/>
              <a:t>Car-sellers and women are true </a:t>
            </a:r>
          </a:p>
          <a:p>
            <a:pPr lvl="1"/>
            <a:r>
              <a:rPr lang="et-EE" smtClean="0"/>
              <a:t>for their purpose </a:t>
            </a:r>
          </a:p>
          <a:p>
            <a:pPr lvl="2"/>
            <a:r>
              <a:rPr lang="et-EE" smtClean="0"/>
              <a:t>Selling a car</a:t>
            </a:r>
          </a:p>
          <a:p>
            <a:pPr lvl="2"/>
            <a:r>
              <a:rPr lang="et-EE" smtClean="0"/>
              <a:t>Creating children</a:t>
            </a:r>
          </a:p>
          <a:p>
            <a:r>
              <a:rPr lang="et-EE" smtClean="0"/>
              <a:t>Truth is always context-dependent</a:t>
            </a:r>
          </a:p>
          <a:p>
            <a:endParaRPr lang="et-E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t-EE" dirty="0" smtClean="0"/>
              <a:t>How to investigate a process?</a:t>
            </a:r>
          </a:p>
        </p:txBody>
      </p:sp>
      <p:sp>
        <p:nvSpPr>
          <p:cNvPr id="11267" name="Content Placeholder 2"/>
          <p:cNvSpPr>
            <a:spLocks noGrp="1"/>
          </p:cNvSpPr>
          <p:nvPr>
            <p:ph idx="1"/>
          </p:nvPr>
        </p:nvSpPr>
        <p:spPr>
          <a:xfrm>
            <a:off x="457200" y="1412776"/>
            <a:ext cx="8435280" cy="4713387"/>
          </a:xfrm>
        </p:spPr>
        <p:txBody>
          <a:bodyPr/>
          <a:lstStyle/>
          <a:p>
            <a:r>
              <a:rPr lang="et-EE" dirty="0" smtClean="0"/>
              <a:t>We (humans) are wery bad at understanding time</a:t>
            </a:r>
          </a:p>
          <a:p>
            <a:pPr lvl="2"/>
            <a:r>
              <a:rPr lang="et-EE" dirty="0" smtClean="0"/>
              <a:t>“</a:t>
            </a:r>
            <a:r>
              <a:rPr lang="en-US" dirty="0" smtClean="0"/>
              <a:t>experience with complex physical systems such as magnets, liquid crystals and </a:t>
            </a:r>
            <a:r>
              <a:rPr lang="en-US" dirty="0" err="1" smtClean="0"/>
              <a:t>superfluids</a:t>
            </a:r>
            <a:r>
              <a:rPr lang="en-US" dirty="0" smtClean="0"/>
              <a:t> has shown that often these collective properties are surprisingly insensitive to many of the microscopic details and thus the use of extremely simplified models for the constituents is often appropriate to describe the macroscopic properties of the system</a:t>
            </a:r>
            <a:endParaRPr lang="et-EE" dirty="0" smtClean="0"/>
          </a:p>
          <a:p>
            <a:r>
              <a:rPr lang="et-EE" dirty="0" err="1" smtClean="0"/>
              <a:t>The</a:t>
            </a:r>
            <a:r>
              <a:rPr lang="et-EE" dirty="0" smtClean="0"/>
              <a:t> </a:t>
            </a:r>
            <a:r>
              <a:rPr lang="et-EE" dirty="0" err="1" smtClean="0"/>
              <a:t>only</a:t>
            </a:r>
            <a:r>
              <a:rPr lang="et-EE" dirty="0" smtClean="0"/>
              <a:t> </a:t>
            </a:r>
            <a:r>
              <a:rPr lang="et-EE" dirty="0" err="1" smtClean="0"/>
              <a:t>way</a:t>
            </a:r>
            <a:r>
              <a:rPr lang="et-EE" dirty="0" smtClean="0"/>
              <a:t> </a:t>
            </a:r>
            <a:r>
              <a:rPr lang="et-EE" dirty="0" err="1" smtClean="0"/>
              <a:t>to</a:t>
            </a:r>
            <a:r>
              <a:rPr lang="et-EE" dirty="0" smtClean="0"/>
              <a:t> </a:t>
            </a:r>
            <a:r>
              <a:rPr lang="et-EE" dirty="0" err="1" smtClean="0"/>
              <a:t>understand</a:t>
            </a:r>
            <a:r>
              <a:rPr lang="et-EE" dirty="0" smtClean="0"/>
              <a:t> a </a:t>
            </a:r>
            <a:r>
              <a:rPr lang="et-EE" dirty="0" err="1" smtClean="0"/>
              <a:t>process</a:t>
            </a:r>
            <a:r>
              <a:rPr lang="et-EE" dirty="0" smtClean="0"/>
              <a:t> </a:t>
            </a:r>
            <a:r>
              <a:rPr lang="et-EE" dirty="0" err="1" smtClean="0"/>
              <a:t>is</a:t>
            </a:r>
            <a:r>
              <a:rPr lang="et-EE" dirty="0" smtClean="0"/>
              <a:t> </a:t>
            </a:r>
            <a:r>
              <a:rPr lang="et-EE" dirty="0" err="1" smtClean="0"/>
              <a:t>the</a:t>
            </a:r>
            <a:r>
              <a:rPr lang="et-EE" dirty="0" smtClean="0"/>
              <a:t> </a:t>
            </a:r>
            <a:r>
              <a:rPr lang="et-EE" dirty="0" err="1" smtClean="0"/>
              <a:t>Wolfram’s</a:t>
            </a:r>
            <a:r>
              <a:rPr lang="et-EE" dirty="0" smtClean="0"/>
              <a:t> </a:t>
            </a:r>
            <a:r>
              <a:rPr lang="et-EE" dirty="0" err="1" smtClean="0"/>
              <a:t>way</a:t>
            </a:r>
            <a:r>
              <a:rPr lang="et-EE" dirty="0" smtClean="0"/>
              <a:t>: </a:t>
            </a:r>
            <a:r>
              <a:rPr lang="et-EE" dirty="0" err="1" smtClean="0"/>
              <a:t>Simulate</a:t>
            </a:r>
            <a:r>
              <a:rPr lang="et-EE" dirty="0" smtClean="0"/>
              <a:t> </a:t>
            </a:r>
            <a:r>
              <a:rPr lang="et-EE" dirty="0" err="1" smtClean="0"/>
              <a:t>it</a:t>
            </a:r>
            <a:r>
              <a:rPr lang="et-EE" dirty="0" smtClean="0"/>
              <a:t> (</a:t>
            </a:r>
            <a:r>
              <a:rPr lang="et-EE" dirty="0" err="1" smtClean="0"/>
              <a:t>with</a:t>
            </a:r>
            <a:r>
              <a:rPr lang="et-EE" dirty="0" smtClean="0"/>
              <a:t> </a:t>
            </a:r>
            <a:r>
              <a:rPr lang="et-EE" dirty="0" err="1" smtClean="0"/>
              <a:t>simple</a:t>
            </a:r>
            <a:r>
              <a:rPr lang="et-EE" dirty="0" smtClean="0"/>
              <a:t> </a:t>
            </a:r>
            <a:r>
              <a:rPr lang="et-EE" dirty="0" err="1" smtClean="0"/>
              <a:t>structures</a:t>
            </a:r>
            <a:r>
              <a:rPr lang="et-EE" dirty="0" smtClean="0"/>
              <a:t>)!</a:t>
            </a:r>
          </a:p>
          <a:p>
            <a:endParaRPr lang="et-EE"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t-EE" smtClean="0"/>
              <a:t>What is Information ?</a:t>
            </a:r>
          </a:p>
        </p:txBody>
      </p:sp>
      <p:sp>
        <p:nvSpPr>
          <p:cNvPr id="16387" name="Content Placeholder 2"/>
          <p:cNvSpPr>
            <a:spLocks noGrp="1"/>
          </p:cNvSpPr>
          <p:nvPr>
            <p:ph idx="1"/>
          </p:nvPr>
        </p:nvSpPr>
        <p:spPr>
          <a:xfrm>
            <a:off x="457200" y="1556792"/>
            <a:ext cx="7715200" cy="4569371"/>
          </a:xfrm>
        </p:spPr>
        <p:txBody>
          <a:bodyPr/>
          <a:lstStyle/>
          <a:p>
            <a:pPr eaLnBrk="1" hangingPunct="1"/>
            <a:r>
              <a:rPr lang="et-EE" dirty="0" smtClean="0"/>
              <a:t>Tom Stonier: </a:t>
            </a:r>
            <a:r>
              <a:rPr lang="en-GB" dirty="0" smtClean="0"/>
              <a:t> information is a part of the physical universe the same way as matter and energy</a:t>
            </a:r>
            <a:endParaRPr lang="et-EE" dirty="0" smtClean="0"/>
          </a:p>
          <a:p>
            <a:pPr eaLnBrk="1" hangingPunct="1"/>
            <a:r>
              <a:rPr lang="et-EE" dirty="0" smtClean="0"/>
              <a:t>Konrad Zuse, inventor of </a:t>
            </a:r>
            <a:r>
              <a:rPr lang="en-US" dirty="0" smtClean="0"/>
              <a:t>digital computer and the first high-level programming language</a:t>
            </a:r>
            <a:r>
              <a:rPr lang="et-EE" dirty="0" smtClean="0"/>
              <a:t>:</a:t>
            </a:r>
            <a:endParaRPr lang="en-US" dirty="0" smtClean="0"/>
          </a:p>
          <a:p>
            <a:pPr lvl="1" eaLnBrk="1" hangingPunct="1"/>
            <a:r>
              <a:rPr lang="en-GB" dirty="0" smtClean="0"/>
              <a:t>the whole universe is being computed by some automaton, everything is just a computation</a:t>
            </a:r>
            <a:endParaRPr lang="et-EE" dirty="0" smtClean="0"/>
          </a:p>
          <a:p>
            <a:pPr lvl="1" eaLnBrk="1" hangingPunct="1"/>
            <a:r>
              <a:rPr lang="et-EE" dirty="0" smtClean="0"/>
              <a:t>n</a:t>
            </a:r>
            <a:r>
              <a:rPr lang="en-GB" dirty="0" err="1" smtClean="0"/>
              <a:t>obody</a:t>
            </a:r>
            <a:r>
              <a:rPr lang="en-GB" dirty="0" smtClean="0"/>
              <a:t> has yet shown any flaws in </a:t>
            </a:r>
            <a:r>
              <a:rPr lang="en-GB" dirty="0" err="1" smtClean="0"/>
              <a:t>Zuse's</a:t>
            </a:r>
            <a:r>
              <a:rPr lang="en-GB" dirty="0" smtClean="0"/>
              <a:t> argument</a:t>
            </a:r>
            <a:endParaRPr lang="et-EE" dirty="0" smtClean="0"/>
          </a:p>
        </p:txBody>
      </p:sp>
      <p:pic>
        <p:nvPicPr>
          <p:cNvPr id="4" name="Picture 3" descr="zuse.png"/>
          <p:cNvPicPr>
            <a:picLocks noChangeAspect="1"/>
          </p:cNvPicPr>
          <p:nvPr/>
        </p:nvPicPr>
        <p:blipFill>
          <a:blip r:embed="rId2" cstate="print"/>
          <a:stretch>
            <a:fillRect/>
          </a:stretch>
        </p:blipFill>
        <p:spPr>
          <a:xfrm>
            <a:off x="7668318" y="3068960"/>
            <a:ext cx="1475682" cy="1883849"/>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smtClean="0"/>
              <a:t>Simulations of Emergence of language</a:t>
            </a:r>
            <a:endParaRPr lang="et-EE" dirty="0"/>
          </a:p>
        </p:txBody>
      </p:sp>
      <p:sp>
        <p:nvSpPr>
          <p:cNvPr id="5" name="Text Placeholder 4"/>
          <p:cNvSpPr>
            <a:spLocks noGrp="1"/>
          </p:cNvSpPr>
          <p:nvPr>
            <p:ph type="body" idx="1"/>
          </p:nvPr>
        </p:nvSpPr>
        <p:spPr/>
        <p:txBody>
          <a:bodyPr/>
          <a:lstStyle/>
          <a:p>
            <a:endParaRPr lang="et-EE"/>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smtClean="0"/>
              <a:t>Simulation setup</a:t>
            </a:r>
            <a:endParaRPr lang="et-EE" dirty="0"/>
          </a:p>
        </p:txBody>
      </p:sp>
      <p:sp>
        <p:nvSpPr>
          <p:cNvPr id="5" name="Content Placeholder 4"/>
          <p:cNvSpPr>
            <a:spLocks noGrp="1"/>
          </p:cNvSpPr>
          <p:nvPr>
            <p:ph idx="1"/>
          </p:nvPr>
        </p:nvSpPr>
        <p:spPr/>
        <p:txBody>
          <a:bodyPr/>
          <a:lstStyle/>
          <a:p>
            <a:r>
              <a:rPr lang="et-EE" dirty="0" smtClean="0"/>
              <a:t>World: </a:t>
            </a:r>
          </a:p>
          <a:p>
            <a:pPr lvl="1"/>
            <a:r>
              <a:rPr lang="et-EE" dirty="0" smtClean="0"/>
              <a:t>set of attributes</a:t>
            </a:r>
          </a:p>
          <a:p>
            <a:pPr lvl="1"/>
            <a:r>
              <a:rPr lang="et-EE" dirty="0" smtClean="0"/>
              <a:t>set of objects</a:t>
            </a:r>
          </a:p>
          <a:p>
            <a:pPr lvl="1"/>
            <a:r>
              <a:rPr lang="et-EE" dirty="0" smtClean="0"/>
              <a:t>set of </a:t>
            </a:r>
            <a:r>
              <a:rPr lang="et-EE" dirty="0" err="1" smtClean="0"/>
              <a:t>agents</a:t>
            </a:r>
            <a:r>
              <a:rPr lang="et-EE" dirty="0" smtClean="0"/>
              <a:t>   </a:t>
            </a:r>
          </a:p>
          <a:p>
            <a:pPr lvl="1"/>
            <a:r>
              <a:rPr lang="et-EE" dirty="0" err="1" smtClean="0"/>
              <a:t>Agents</a:t>
            </a:r>
            <a:r>
              <a:rPr lang="en-US" dirty="0" smtClean="0"/>
              <a:t> </a:t>
            </a:r>
            <a:r>
              <a:rPr lang="et-EE" dirty="0" err="1" smtClean="0"/>
              <a:t>have</a:t>
            </a:r>
            <a:r>
              <a:rPr lang="et-EE" dirty="0" smtClean="0"/>
              <a:t> </a:t>
            </a:r>
            <a:r>
              <a:rPr lang="et-EE" dirty="0" err="1" smtClean="0"/>
              <a:t>senses</a:t>
            </a:r>
            <a:r>
              <a:rPr lang="et-EE" dirty="0" smtClean="0"/>
              <a:t> and </a:t>
            </a:r>
            <a:r>
              <a:rPr lang="et-EE" dirty="0" err="1" smtClean="0"/>
              <a:t>perceive</a:t>
            </a:r>
            <a:r>
              <a:rPr lang="et-EE" dirty="0" smtClean="0"/>
              <a:t> </a:t>
            </a:r>
            <a:r>
              <a:rPr lang="en-US" dirty="0" smtClean="0"/>
              <a:t>sets of sensations</a:t>
            </a:r>
            <a:endParaRPr lang="et-EE" dirty="0" smtClean="0"/>
          </a:p>
          <a:p>
            <a:pPr lvl="1"/>
            <a:r>
              <a:rPr lang="et-EE" dirty="0" smtClean="0"/>
              <a:t>On </a:t>
            </a:r>
            <a:r>
              <a:rPr lang="et-EE" dirty="0" err="1" smtClean="0"/>
              <a:t>these</a:t>
            </a:r>
            <a:r>
              <a:rPr lang="et-EE" dirty="0" smtClean="0"/>
              <a:t> </a:t>
            </a:r>
            <a:r>
              <a:rPr lang="et-EE" dirty="0" err="1" smtClean="0"/>
              <a:t>sets</a:t>
            </a:r>
            <a:r>
              <a:rPr lang="et-EE" dirty="0" smtClean="0"/>
              <a:t> </a:t>
            </a:r>
            <a:r>
              <a:rPr lang="et-EE" dirty="0" err="1" smtClean="0"/>
              <a:t>is</a:t>
            </a:r>
            <a:r>
              <a:rPr lang="et-EE" dirty="0" smtClean="0"/>
              <a:t> </a:t>
            </a:r>
            <a:r>
              <a:rPr lang="et-EE" dirty="0" err="1" smtClean="0"/>
              <a:t>defined</a:t>
            </a:r>
            <a:r>
              <a:rPr lang="et-EE" dirty="0" smtClean="0"/>
              <a:t> a </a:t>
            </a:r>
            <a:r>
              <a:rPr lang="et-EE" dirty="0" err="1" smtClean="0"/>
              <a:t>nearness</a:t>
            </a:r>
            <a:r>
              <a:rPr lang="et-EE" dirty="0" smtClean="0"/>
              <a:t> (</a:t>
            </a:r>
            <a:r>
              <a:rPr lang="et-EE" dirty="0" err="1" smtClean="0"/>
              <a:t>proximity</a:t>
            </a:r>
            <a:r>
              <a:rPr lang="et-EE" dirty="0" smtClean="0"/>
              <a:t>) </a:t>
            </a:r>
            <a:r>
              <a:rPr lang="et-EE" dirty="0" err="1" smtClean="0"/>
              <a:t>relation</a:t>
            </a:r>
            <a:r>
              <a:rPr lang="et-EE" dirty="0" smtClean="0"/>
              <a:t> (</a:t>
            </a:r>
            <a:r>
              <a:rPr lang="et-EE" dirty="0" err="1" smtClean="0"/>
              <a:t>topology</a:t>
            </a:r>
            <a:r>
              <a:rPr lang="et-EE" dirty="0" smtClean="0"/>
              <a:t>)</a:t>
            </a:r>
          </a:p>
          <a:p>
            <a:pPr lvl="1"/>
            <a:r>
              <a:rPr lang="en-US" dirty="0" smtClean="0"/>
              <a:t>The elements of a physical continuum (</a:t>
            </a:r>
            <a:r>
              <a:rPr lang="et-EE" dirty="0" err="1" smtClean="0"/>
              <a:t>Poincare</a:t>
            </a:r>
            <a:r>
              <a:rPr lang="et-EE" dirty="0" smtClean="0"/>
              <a:t> 1894</a:t>
            </a:r>
            <a:r>
              <a:rPr lang="en-US" dirty="0" smtClean="0"/>
              <a:t>) are</a:t>
            </a:r>
            <a:r>
              <a:rPr lang="et-EE" dirty="0" smtClean="0"/>
              <a:t> </a:t>
            </a:r>
            <a:r>
              <a:rPr lang="et-EE" dirty="0" err="1" smtClean="0"/>
              <a:t>sets</a:t>
            </a:r>
            <a:r>
              <a:rPr lang="et-EE" dirty="0" smtClean="0"/>
              <a:t> </a:t>
            </a:r>
            <a:r>
              <a:rPr lang="et-EE" dirty="0" err="1" smtClean="0"/>
              <a:t>of</a:t>
            </a:r>
            <a:r>
              <a:rPr lang="et-EE" dirty="0" smtClean="0"/>
              <a:t> </a:t>
            </a:r>
            <a:r>
              <a:rPr lang="et-EE" dirty="0" err="1" smtClean="0"/>
              <a:t>sensations</a:t>
            </a:r>
            <a:r>
              <a:rPr lang="et-EE" dirty="0" smtClean="0"/>
              <a:t>  </a:t>
            </a:r>
            <a:endParaRPr lang="et-EE" dirty="0"/>
          </a:p>
        </p:txBody>
      </p:sp>
      <p:graphicFrame>
        <p:nvGraphicFramePr>
          <p:cNvPr id="124930" name="Object 2"/>
          <p:cNvGraphicFramePr>
            <a:graphicFrameLocks noChangeAspect="1"/>
          </p:cNvGraphicFramePr>
          <p:nvPr/>
        </p:nvGraphicFramePr>
        <p:xfrm>
          <a:off x="3779912" y="2162820"/>
          <a:ext cx="2727325" cy="546100"/>
        </p:xfrm>
        <a:graphic>
          <a:graphicData uri="http://schemas.openxmlformats.org/presentationml/2006/ole">
            <p:oleObj spid="_x0000_s124930" name="Equation" r:id="rId3" imgW="1092490" imgH="218547" progId="Equation.DSMT4">
              <p:embed/>
            </p:oleObj>
          </a:graphicData>
        </a:graphic>
      </p:graphicFrame>
      <p:graphicFrame>
        <p:nvGraphicFramePr>
          <p:cNvPr id="124931" name="Object 3"/>
          <p:cNvGraphicFramePr>
            <a:graphicFrameLocks noChangeAspect="1"/>
          </p:cNvGraphicFramePr>
          <p:nvPr/>
        </p:nvGraphicFramePr>
        <p:xfrm>
          <a:off x="3403203" y="2713484"/>
          <a:ext cx="2576513" cy="547687"/>
        </p:xfrm>
        <a:graphic>
          <a:graphicData uri="http://schemas.openxmlformats.org/presentationml/2006/ole">
            <p:oleObj spid="_x0000_s124931" name="Equation" r:id="rId4" imgW="1031636" imgH="218547" progId="Equation.DSMT4">
              <p:embed/>
            </p:oleObj>
          </a:graphicData>
        </a:graphic>
      </p:graphicFrame>
      <p:graphicFrame>
        <p:nvGraphicFramePr>
          <p:cNvPr id="8" name="Object 7"/>
          <p:cNvGraphicFramePr>
            <a:graphicFrameLocks noChangeAspect="1"/>
          </p:cNvGraphicFramePr>
          <p:nvPr/>
        </p:nvGraphicFramePr>
        <p:xfrm>
          <a:off x="6067499" y="2713484"/>
          <a:ext cx="2320925" cy="571500"/>
        </p:xfrm>
        <a:graphic>
          <a:graphicData uri="http://schemas.openxmlformats.org/presentationml/2006/ole">
            <p:oleObj spid="_x0000_s124932" name="Equation" r:id="rId5" imgW="927000" imgH="228600" progId="Equation.DSMT4">
              <p:embed/>
            </p:oleObj>
          </a:graphicData>
        </a:graphic>
      </p:graphicFrame>
      <p:sp>
        <p:nvSpPr>
          <p:cNvPr id="1249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24933" name="Object 5"/>
          <p:cNvGraphicFramePr>
            <a:graphicFrameLocks noChangeAspect="1"/>
          </p:cNvGraphicFramePr>
          <p:nvPr/>
        </p:nvGraphicFramePr>
        <p:xfrm>
          <a:off x="3179192" y="3212976"/>
          <a:ext cx="1320800" cy="504825"/>
        </p:xfrm>
        <a:graphic>
          <a:graphicData uri="http://schemas.openxmlformats.org/presentationml/2006/ole">
            <p:oleObj spid="_x0000_s124933" name="Equation" r:id="rId6" imgW="520474" imgH="203112"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49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49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9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Nearness</a:t>
            </a:r>
            <a:r>
              <a:rPr lang="et-EE" dirty="0" smtClean="0"/>
              <a:t> (</a:t>
            </a:r>
            <a:r>
              <a:rPr lang="et-EE" dirty="0" err="1" smtClean="0"/>
              <a:t>proximity</a:t>
            </a:r>
            <a:r>
              <a:rPr lang="et-EE" dirty="0" smtClean="0"/>
              <a:t>)</a:t>
            </a:r>
            <a:endParaRPr lang="en-US" dirty="0"/>
          </a:p>
        </p:txBody>
      </p:sp>
      <p:sp>
        <p:nvSpPr>
          <p:cNvPr id="3" name="Content Placeholder 2"/>
          <p:cNvSpPr>
            <a:spLocks noGrp="1"/>
          </p:cNvSpPr>
          <p:nvPr>
            <p:ph idx="1"/>
          </p:nvPr>
        </p:nvSpPr>
        <p:spPr/>
        <p:txBody>
          <a:bodyPr/>
          <a:lstStyle/>
          <a:p>
            <a:r>
              <a:rPr lang="et-EE" dirty="0" err="1" smtClean="0"/>
              <a:t>Nearness</a:t>
            </a:r>
            <a:r>
              <a:rPr lang="et-EE" dirty="0" smtClean="0"/>
              <a:t> on </a:t>
            </a:r>
            <a:r>
              <a:rPr lang="et-EE" dirty="0" err="1" smtClean="0"/>
              <a:t>the</a:t>
            </a:r>
            <a:r>
              <a:rPr lang="et-EE" dirty="0" smtClean="0"/>
              <a:t> </a:t>
            </a:r>
            <a:r>
              <a:rPr lang="et-EE" dirty="0" err="1" smtClean="0"/>
              <a:t>set</a:t>
            </a:r>
            <a:r>
              <a:rPr lang="et-EE" dirty="0" smtClean="0"/>
              <a:t> </a:t>
            </a:r>
            <a:r>
              <a:rPr lang="et-EE" dirty="0" err="1" smtClean="0"/>
              <a:t>of</a:t>
            </a:r>
            <a:r>
              <a:rPr lang="et-EE" dirty="0" smtClean="0"/>
              <a:t> </a:t>
            </a:r>
            <a:r>
              <a:rPr lang="et-EE" dirty="0" err="1" smtClean="0"/>
              <a:t>sensations</a:t>
            </a:r>
            <a:r>
              <a:rPr lang="et-EE" dirty="0" smtClean="0"/>
              <a:t> </a:t>
            </a:r>
            <a:r>
              <a:rPr lang="et-EE" i="1" dirty="0" smtClean="0">
                <a:solidFill>
                  <a:schemeClr val="tx1"/>
                </a:solidFill>
                <a:latin typeface="+mj-lt"/>
              </a:rPr>
              <a:t>X </a:t>
            </a:r>
            <a:r>
              <a:rPr lang="et-EE" dirty="0" smtClean="0">
                <a:solidFill>
                  <a:schemeClr val="tx1"/>
                </a:solidFill>
                <a:latin typeface="+mj-lt"/>
              </a:rPr>
              <a:t>:</a:t>
            </a:r>
            <a:endParaRPr lang="et-EE" dirty="0" smtClean="0"/>
          </a:p>
          <a:p>
            <a:pPr lvl="2">
              <a:buNone/>
            </a:pPr>
            <a:endParaRPr lang="et-EE" dirty="0" smtClean="0"/>
          </a:p>
          <a:p>
            <a:pPr lvl="2">
              <a:buNone/>
            </a:pPr>
            <a:endParaRPr lang="et-EE" dirty="0" smtClean="0"/>
          </a:p>
          <a:p>
            <a:pPr lvl="2">
              <a:buNone/>
            </a:pPr>
            <a:r>
              <a:rPr lang="et-EE" dirty="0" smtClean="0"/>
              <a:t> </a:t>
            </a:r>
          </a:p>
          <a:p>
            <a:pPr lvl="2">
              <a:buNone/>
            </a:pPr>
            <a:endParaRPr lang="et-EE" dirty="0" smtClean="0"/>
          </a:p>
          <a:p>
            <a:pPr lvl="2">
              <a:buNone/>
            </a:pPr>
            <a:endParaRPr lang="et-EE" dirty="0" smtClean="0"/>
          </a:p>
          <a:p>
            <a:pPr lvl="2">
              <a:buNone/>
            </a:pPr>
            <a:r>
              <a:rPr lang="et-EE" dirty="0" err="1" smtClean="0"/>
              <a:t>separation</a:t>
            </a:r>
            <a:r>
              <a:rPr lang="et-EE" dirty="0" smtClean="0"/>
              <a:t>:</a:t>
            </a:r>
          </a:p>
          <a:p>
            <a:pPr lvl="2">
              <a:buNone/>
            </a:pPr>
            <a:r>
              <a:rPr lang="et-EE" dirty="0" smtClean="0"/>
              <a:t> </a:t>
            </a:r>
          </a:p>
          <a:p>
            <a:pPr lvl="2">
              <a:buNone/>
            </a:pPr>
            <a:r>
              <a:rPr lang="et-EE" dirty="0" err="1" smtClean="0"/>
              <a:t>Isotony</a:t>
            </a:r>
            <a:r>
              <a:rPr lang="et-EE" dirty="0" smtClean="0"/>
              <a:t>:</a:t>
            </a:r>
          </a:p>
          <a:p>
            <a:pPr>
              <a:buFont typeface="Arial" pitchFamily="34" charset="0"/>
              <a:buChar char="•"/>
            </a:pPr>
            <a:r>
              <a:rPr lang="et-EE" dirty="0" err="1" smtClean="0"/>
              <a:t>Define</a:t>
            </a:r>
            <a:endParaRPr lang="et-EE" dirty="0" smtClean="0"/>
          </a:p>
          <a:p>
            <a:pPr lvl="2">
              <a:buFont typeface="Arial" pitchFamily="34" charset="0"/>
              <a:buChar char="•"/>
            </a:pPr>
            <a:endParaRPr lang="et-EE" dirty="0" smtClean="0"/>
          </a:p>
        </p:txBody>
      </p:sp>
      <p:graphicFrame>
        <p:nvGraphicFramePr>
          <p:cNvPr id="4" name="Object 3"/>
          <p:cNvGraphicFramePr>
            <a:graphicFrameLocks noChangeAspect="1"/>
          </p:cNvGraphicFramePr>
          <p:nvPr/>
        </p:nvGraphicFramePr>
        <p:xfrm>
          <a:off x="2555776" y="2219970"/>
          <a:ext cx="2630488" cy="488950"/>
        </p:xfrm>
        <a:graphic>
          <a:graphicData uri="http://schemas.openxmlformats.org/presentationml/2006/ole">
            <p:oleObj spid="_x0000_s153602" name="Equation" r:id="rId3" imgW="1091880" imgH="203040" progId="Equation.DSMT4">
              <p:embed/>
            </p:oleObj>
          </a:graphicData>
        </a:graphic>
      </p:graphicFrame>
      <p:graphicFrame>
        <p:nvGraphicFramePr>
          <p:cNvPr id="6" name="Object 5"/>
          <p:cNvGraphicFramePr>
            <a:graphicFrameLocks noChangeAspect="1"/>
          </p:cNvGraphicFramePr>
          <p:nvPr/>
        </p:nvGraphicFramePr>
        <p:xfrm>
          <a:off x="1547664" y="2856359"/>
          <a:ext cx="1957388" cy="428625"/>
        </p:xfrm>
        <a:graphic>
          <a:graphicData uri="http://schemas.openxmlformats.org/presentationml/2006/ole">
            <p:oleObj spid="_x0000_s153604" name="Equation" r:id="rId4" imgW="812520" imgH="177480" progId="Equation.DSMT4">
              <p:embed/>
            </p:oleObj>
          </a:graphicData>
        </a:graphic>
      </p:graphicFrame>
      <p:graphicFrame>
        <p:nvGraphicFramePr>
          <p:cNvPr id="7" name="Object 6"/>
          <p:cNvGraphicFramePr>
            <a:graphicFrameLocks noChangeAspect="1"/>
          </p:cNvGraphicFramePr>
          <p:nvPr/>
        </p:nvGraphicFramePr>
        <p:xfrm>
          <a:off x="1547664" y="3372098"/>
          <a:ext cx="3914775" cy="488950"/>
        </p:xfrm>
        <a:graphic>
          <a:graphicData uri="http://schemas.openxmlformats.org/presentationml/2006/ole">
            <p:oleObj spid="_x0000_s153605" name="Equation" r:id="rId5" imgW="1625400" imgH="203040" progId="Equation.DSMT4">
              <p:embed/>
            </p:oleObj>
          </a:graphicData>
        </a:graphic>
      </p:graphicFrame>
      <p:graphicFrame>
        <p:nvGraphicFramePr>
          <p:cNvPr id="8" name="Object 7"/>
          <p:cNvGraphicFramePr>
            <a:graphicFrameLocks noChangeAspect="1"/>
          </p:cNvGraphicFramePr>
          <p:nvPr/>
        </p:nvGraphicFramePr>
        <p:xfrm>
          <a:off x="1547664" y="3876154"/>
          <a:ext cx="1346200" cy="488950"/>
        </p:xfrm>
        <a:graphic>
          <a:graphicData uri="http://schemas.openxmlformats.org/presentationml/2006/ole">
            <p:oleObj spid="_x0000_s153606" name="Equation" r:id="rId6" imgW="558720" imgH="203040" progId="Equation.DSMT4">
              <p:embed/>
            </p:oleObj>
          </a:graphicData>
        </a:graphic>
      </p:graphicFrame>
      <p:graphicFrame>
        <p:nvGraphicFramePr>
          <p:cNvPr id="9" name="Object 8"/>
          <p:cNvGraphicFramePr>
            <a:graphicFrameLocks noChangeAspect="1"/>
          </p:cNvGraphicFramePr>
          <p:nvPr/>
        </p:nvGraphicFramePr>
        <p:xfrm>
          <a:off x="3059832" y="4380210"/>
          <a:ext cx="2508250" cy="488950"/>
        </p:xfrm>
        <a:graphic>
          <a:graphicData uri="http://schemas.openxmlformats.org/presentationml/2006/ole">
            <p:oleObj spid="_x0000_s153607" name="Equation" r:id="rId7" imgW="1041120" imgH="203040" progId="Equation.DSMT4">
              <p:embed/>
            </p:oleObj>
          </a:graphicData>
        </a:graphic>
      </p:graphicFrame>
      <p:graphicFrame>
        <p:nvGraphicFramePr>
          <p:cNvPr id="10" name="Object 9"/>
          <p:cNvGraphicFramePr>
            <a:graphicFrameLocks noChangeAspect="1"/>
          </p:cNvGraphicFramePr>
          <p:nvPr/>
        </p:nvGraphicFramePr>
        <p:xfrm>
          <a:off x="1082675" y="4797425"/>
          <a:ext cx="7800975" cy="488950"/>
        </p:xfrm>
        <a:graphic>
          <a:graphicData uri="http://schemas.openxmlformats.org/presentationml/2006/ole">
            <p:oleObj spid="_x0000_s153608" name="Equation" r:id="rId8" imgW="3238200" imgH="203040" progId="Equation.DSMT4">
              <p:embed/>
            </p:oleObj>
          </a:graphicData>
        </a:graphic>
      </p:graphicFrame>
      <p:graphicFrame>
        <p:nvGraphicFramePr>
          <p:cNvPr id="11" name="Object 10"/>
          <p:cNvGraphicFramePr>
            <a:graphicFrameLocks noChangeAspect="1"/>
          </p:cNvGraphicFramePr>
          <p:nvPr/>
        </p:nvGraphicFramePr>
        <p:xfrm>
          <a:off x="2248371" y="5805264"/>
          <a:ext cx="4987925" cy="488950"/>
        </p:xfrm>
        <a:graphic>
          <a:graphicData uri="http://schemas.openxmlformats.org/presentationml/2006/ole">
            <p:oleObj spid="_x0000_s153609" name="Equation" r:id="rId9" imgW="2070000" imgH="203040" progId="Equation.DSMT4">
              <p:embed/>
            </p:oleObj>
          </a:graphicData>
        </a:graphic>
      </p:graphicFrame>
      <p:graphicFrame>
        <p:nvGraphicFramePr>
          <p:cNvPr id="12" name="Object 11"/>
          <p:cNvGraphicFramePr>
            <a:graphicFrameLocks noChangeAspect="1"/>
          </p:cNvGraphicFramePr>
          <p:nvPr/>
        </p:nvGraphicFramePr>
        <p:xfrm>
          <a:off x="2555776" y="5244306"/>
          <a:ext cx="4621212" cy="488950"/>
        </p:xfrm>
        <a:graphic>
          <a:graphicData uri="http://schemas.openxmlformats.org/presentationml/2006/ole">
            <p:oleObj spid="_x0000_s153610" name="Equation" r:id="rId10" imgW="191736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Storing</a:t>
            </a:r>
            <a:r>
              <a:rPr lang="et-EE" dirty="0" smtClean="0"/>
              <a:t> and </a:t>
            </a:r>
            <a:r>
              <a:rPr lang="et-EE" dirty="0" err="1" smtClean="0"/>
              <a:t>communicating</a:t>
            </a:r>
            <a:endParaRPr lang="en-US" dirty="0"/>
          </a:p>
        </p:txBody>
      </p:sp>
      <p:sp>
        <p:nvSpPr>
          <p:cNvPr id="3" name="Content Placeholder 2"/>
          <p:cNvSpPr>
            <a:spLocks noGrp="1"/>
          </p:cNvSpPr>
          <p:nvPr>
            <p:ph idx="1"/>
          </p:nvPr>
        </p:nvSpPr>
        <p:spPr/>
        <p:txBody>
          <a:bodyPr/>
          <a:lstStyle/>
          <a:p>
            <a:r>
              <a:rPr lang="et-EE" dirty="0" err="1" smtClean="0"/>
              <a:t>Agents</a:t>
            </a:r>
            <a:r>
              <a:rPr lang="et-EE" dirty="0" smtClean="0"/>
              <a:t> </a:t>
            </a:r>
            <a:r>
              <a:rPr lang="et-EE" dirty="0" err="1" smtClean="0"/>
              <a:t>store</a:t>
            </a:r>
            <a:r>
              <a:rPr lang="et-EE" dirty="0" smtClean="0"/>
              <a:t> </a:t>
            </a:r>
            <a:r>
              <a:rPr lang="et-EE" dirty="0" err="1" smtClean="0"/>
              <a:t>their</a:t>
            </a:r>
            <a:r>
              <a:rPr lang="et-EE" dirty="0" smtClean="0"/>
              <a:t> </a:t>
            </a:r>
            <a:r>
              <a:rPr lang="et-EE" dirty="0" err="1" smtClean="0"/>
              <a:t>sensations</a:t>
            </a:r>
            <a:r>
              <a:rPr lang="et-EE" dirty="0" smtClean="0"/>
              <a:t> </a:t>
            </a:r>
            <a:r>
              <a:rPr lang="et-EE" dirty="0" err="1" smtClean="0"/>
              <a:t>as</a:t>
            </a:r>
            <a:r>
              <a:rPr lang="et-EE" dirty="0" smtClean="0"/>
              <a:t> </a:t>
            </a:r>
            <a:r>
              <a:rPr lang="et-EE" dirty="0" err="1" smtClean="0"/>
              <a:t>sets</a:t>
            </a:r>
            <a:r>
              <a:rPr lang="et-EE" dirty="0" smtClean="0"/>
              <a:t> </a:t>
            </a:r>
            <a:r>
              <a:rPr lang="et-EE" dirty="0" err="1" smtClean="0"/>
              <a:t>of</a:t>
            </a:r>
            <a:r>
              <a:rPr lang="et-EE" dirty="0" smtClean="0"/>
              <a:t> </a:t>
            </a:r>
            <a:r>
              <a:rPr lang="et-EE" dirty="0" err="1" smtClean="0"/>
              <a:t>words</a:t>
            </a:r>
            <a:endParaRPr lang="et-EE" dirty="0" smtClean="0"/>
          </a:p>
          <a:p>
            <a:pPr lvl="1"/>
            <a:r>
              <a:rPr lang="et-EE" dirty="0" err="1" smtClean="0"/>
              <a:t>If</a:t>
            </a:r>
            <a:r>
              <a:rPr lang="et-EE" dirty="0" smtClean="0"/>
              <a:t> </a:t>
            </a:r>
            <a:r>
              <a:rPr lang="et-EE" dirty="0" err="1" smtClean="0"/>
              <a:t>they</a:t>
            </a:r>
            <a:r>
              <a:rPr lang="et-EE" dirty="0" smtClean="0"/>
              <a:t> </a:t>
            </a:r>
            <a:r>
              <a:rPr lang="et-EE" dirty="0" err="1" smtClean="0"/>
              <a:t>do</a:t>
            </a:r>
            <a:r>
              <a:rPr lang="et-EE" dirty="0" smtClean="0"/>
              <a:t> </a:t>
            </a:r>
            <a:r>
              <a:rPr lang="et-EE" dirty="0" err="1" smtClean="0"/>
              <a:t>not</a:t>
            </a:r>
            <a:r>
              <a:rPr lang="et-EE" dirty="0" smtClean="0"/>
              <a:t> </a:t>
            </a:r>
            <a:r>
              <a:rPr lang="et-EE" dirty="0" err="1" smtClean="0"/>
              <a:t>have</a:t>
            </a:r>
            <a:r>
              <a:rPr lang="et-EE" dirty="0" smtClean="0"/>
              <a:t> a </a:t>
            </a:r>
            <a:r>
              <a:rPr lang="et-EE" dirty="0" err="1" smtClean="0"/>
              <a:t>word</a:t>
            </a:r>
            <a:r>
              <a:rPr lang="et-EE" dirty="0" smtClean="0"/>
              <a:t> </a:t>
            </a:r>
            <a:r>
              <a:rPr lang="et-EE" dirty="0" err="1" smtClean="0"/>
              <a:t>for</a:t>
            </a:r>
            <a:r>
              <a:rPr lang="et-EE" dirty="0" smtClean="0"/>
              <a:t> </a:t>
            </a:r>
            <a:r>
              <a:rPr lang="et-EE" dirty="0" err="1" smtClean="0"/>
              <a:t>something</a:t>
            </a:r>
            <a:r>
              <a:rPr lang="et-EE" dirty="0" smtClean="0"/>
              <a:t>, </a:t>
            </a:r>
            <a:r>
              <a:rPr lang="et-EE" dirty="0" err="1" smtClean="0"/>
              <a:t>they</a:t>
            </a:r>
            <a:r>
              <a:rPr lang="et-EE" dirty="0" smtClean="0"/>
              <a:t> are </a:t>
            </a:r>
            <a:r>
              <a:rPr lang="et-EE" dirty="0" err="1" smtClean="0"/>
              <a:t>able</a:t>
            </a:r>
            <a:r>
              <a:rPr lang="et-EE" dirty="0" smtClean="0"/>
              <a:t> </a:t>
            </a:r>
            <a:r>
              <a:rPr lang="et-EE" dirty="0" err="1" smtClean="0"/>
              <a:t>to</a:t>
            </a:r>
            <a:r>
              <a:rPr lang="et-EE" dirty="0" smtClean="0"/>
              <a:t> </a:t>
            </a:r>
            <a:r>
              <a:rPr lang="et-EE" dirty="0" err="1" smtClean="0"/>
              <a:t>cretate</a:t>
            </a:r>
            <a:r>
              <a:rPr lang="et-EE" dirty="0" smtClean="0"/>
              <a:t> a </a:t>
            </a:r>
            <a:r>
              <a:rPr lang="et-EE" dirty="0" err="1" smtClean="0"/>
              <a:t>new</a:t>
            </a:r>
            <a:r>
              <a:rPr lang="et-EE" dirty="0" smtClean="0"/>
              <a:t> </a:t>
            </a:r>
            <a:r>
              <a:rPr lang="et-EE" dirty="0" err="1" smtClean="0"/>
              <a:t>distinguishable</a:t>
            </a:r>
            <a:r>
              <a:rPr lang="et-EE" dirty="0" smtClean="0"/>
              <a:t> </a:t>
            </a:r>
            <a:r>
              <a:rPr lang="et-EE" dirty="0" err="1" smtClean="0"/>
              <a:t>word</a:t>
            </a:r>
            <a:endParaRPr lang="et-EE" dirty="0" smtClean="0"/>
          </a:p>
          <a:p>
            <a:r>
              <a:rPr lang="et-EE" dirty="0" err="1" smtClean="0"/>
              <a:t>When</a:t>
            </a:r>
            <a:r>
              <a:rPr lang="et-EE" dirty="0" smtClean="0"/>
              <a:t> </a:t>
            </a:r>
            <a:r>
              <a:rPr lang="et-EE" dirty="0" err="1" smtClean="0"/>
              <a:t>two</a:t>
            </a:r>
            <a:r>
              <a:rPr lang="et-EE" dirty="0" smtClean="0"/>
              <a:t> </a:t>
            </a:r>
            <a:r>
              <a:rPr lang="et-EE" dirty="0" err="1" smtClean="0"/>
              <a:t>agents</a:t>
            </a:r>
            <a:r>
              <a:rPr lang="et-EE" dirty="0" smtClean="0"/>
              <a:t> </a:t>
            </a:r>
            <a:r>
              <a:rPr lang="et-EE" dirty="0" err="1" smtClean="0"/>
              <a:t>meet</a:t>
            </a:r>
            <a:r>
              <a:rPr lang="et-EE" dirty="0" smtClean="0"/>
              <a:t>, </a:t>
            </a:r>
            <a:r>
              <a:rPr lang="et-EE" dirty="0" err="1" smtClean="0"/>
              <a:t>they</a:t>
            </a:r>
            <a:r>
              <a:rPr lang="et-EE" dirty="0" smtClean="0"/>
              <a:t> </a:t>
            </a:r>
            <a:r>
              <a:rPr lang="et-EE" dirty="0" err="1" smtClean="0"/>
              <a:t>perceive</a:t>
            </a:r>
            <a:r>
              <a:rPr lang="et-EE" dirty="0" smtClean="0"/>
              <a:t> </a:t>
            </a:r>
            <a:r>
              <a:rPr lang="et-EE" dirty="0" err="1" smtClean="0"/>
              <a:t>the</a:t>
            </a:r>
            <a:r>
              <a:rPr lang="et-EE" dirty="0" smtClean="0"/>
              <a:t> </a:t>
            </a:r>
            <a:r>
              <a:rPr lang="et-EE" dirty="0" err="1" smtClean="0"/>
              <a:t>same</a:t>
            </a:r>
            <a:r>
              <a:rPr lang="et-EE" dirty="0" smtClean="0"/>
              <a:t> </a:t>
            </a:r>
            <a:r>
              <a:rPr lang="et-EE" dirty="0" err="1" smtClean="0"/>
              <a:t>sensations</a:t>
            </a:r>
            <a:r>
              <a:rPr lang="et-EE" dirty="0" smtClean="0"/>
              <a:t> (</a:t>
            </a:r>
            <a:r>
              <a:rPr lang="et-EE" dirty="0" err="1" smtClean="0"/>
              <a:t>they</a:t>
            </a:r>
            <a:r>
              <a:rPr lang="et-EE" dirty="0" smtClean="0"/>
              <a:t> </a:t>
            </a:r>
            <a:r>
              <a:rPr lang="et-EE" dirty="0" err="1" smtClean="0"/>
              <a:t>act</a:t>
            </a:r>
            <a:r>
              <a:rPr lang="et-EE" dirty="0" smtClean="0"/>
              <a:t> </a:t>
            </a:r>
            <a:r>
              <a:rPr lang="et-EE" dirty="0" err="1" smtClean="0"/>
              <a:t>in</a:t>
            </a:r>
            <a:r>
              <a:rPr lang="et-EE" dirty="0" smtClean="0"/>
              <a:t> </a:t>
            </a:r>
            <a:r>
              <a:rPr lang="et-EE" dirty="0" err="1" smtClean="0"/>
              <a:t>the</a:t>
            </a:r>
            <a:r>
              <a:rPr lang="et-EE" dirty="0" smtClean="0"/>
              <a:t> </a:t>
            </a:r>
            <a:r>
              <a:rPr lang="et-EE" dirty="0" err="1" smtClean="0"/>
              <a:t>same</a:t>
            </a:r>
            <a:r>
              <a:rPr lang="et-EE" dirty="0" smtClean="0"/>
              <a:t> </a:t>
            </a:r>
            <a:r>
              <a:rPr lang="et-EE" dirty="0" err="1" smtClean="0"/>
              <a:t>physical</a:t>
            </a:r>
            <a:r>
              <a:rPr lang="et-EE" dirty="0" smtClean="0"/>
              <a:t> </a:t>
            </a:r>
            <a:r>
              <a:rPr lang="et-EE" dirty="0" err="1" smtClean="0"/>
              <a:t>continuum</a:t>
            </a:r>
            <a:r>
              <a:rPr lang="et-EE" dirty="0" smtClean="0"/>
              <a:t>)</a:t>
            </a:r>
          </a:p>
          <a:p>
            <a:pPr lvl="1"/>
            <a:r>
              <a:rPr lang="et-EE" dirty="0" err="1" smtClean="0"/>
              <a:t>They</a:t>
            </a:r>
            <a:r>
              <a:rPr lang="et-EE" dirty="0" smtClean="0"/>
              <a:t> are </a:t>
            </a:r>
            <a:r>
              <a:rPr lang="et-EE" dirty="0" err="1" smtClean="0"/>
              <a:t>eager</a:t>
            </a:r>
            <a:r>
              <a:rPr lang="et-EE" dirty="0" smtClean="0"/>
              <a:t> </a:t>
            </a:r>
            <a:r>
              <a:rPr lang="et-EE" dirty="0" err="1" smtClean="0"/>
              <a:t>to</a:t>
            </a:r>
            <a:r>
              <a:rPr lang="et-EE" dirty="0" smtClean="0"/>
              <a:t> </a:t>
            </a:r>
            <a:r>
              <a:rPr lang="et-EE" dirty="0" err="1" smtClean="0"/>
              <a:t>share</a:t>
            </a:r>
            <a:endParaRPr lang="et-EE" dirty="0" smtClean="0"/>
          </a:p>
          <a:p>
            <a:r>
              <a:rPr lang="et-EE" dirty="0" err="1" smtClean="0"/>
              <a:t>In</a:t>
            </a:r>
            <a:r>
              <a:rPr lang="et-EE" dirty="0" smtClean="0"/>
              <a:t> </a:t>
            </a:r>
            <a:r>
              <a:rPr lang="et-EE" dirty="0" err="1" smtClean="0"/>
              <a:t>this</a:t>
            </a:r>
            <a:r>
              <a:rPr lang="et-EE" dirty="0" smtClean="0"/>
              <a:t> </a:t>
            </a:r>
            <a:r>
              <a:rPr lang="et-EE" dirty="0" err="1" smtClean="0"/>
              <a:t>situation</a:t>
            </a:r>
            <a:r>
              <a:rPr lang="et-EE" dirty="0" smtClean="0"/>
              <a:t> (</a:t>
            </a:r>
            <a:r>
              <a:rPr lang="et-EE" dirty="0" err="1" smtClean="0"/>
              <a:t>local</a:t>
            </a:r>
            <a:r>
              <a:rPr lang="et-EE" dirty="0" smtClean="0"/>
              <a:t> </a:t>
            </a:r>
            <a:r>
              <a:rPr lang="et-EE" dirty="0" err="1" smtClean="0"/>
              <a:t>environment</a:t>
            </a:r>
            <a:r>
              <a:rPr lang="et-EE" dirty="0" smtClean="0"/>
              <a:t>) </a:t>
            </a:r>
            <a:r>
              <a:rPr lang="et-EE" dirty="0" err="1" smtClean="0"/>
              <a:t>they</a:t>
            </a:r>
            <a:r>
              <a:rPr lang="et-EE" dirty="0" smtClean="0"/>
              <a:t> </a:t>
            </a:r>
            <a:r>
              <a:rPr lang="et-EE" dirty="0" err="1" smtClean="0"/>
              <a:t>communicate</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p:txBody>
          <a:bodyPr/>
          <a:lstStyle/>
          <a:p>
            <a:pPr eaLnBrk="1" hangingPunct="1"/>
            <a:r>
              <a:rPr lang="et-EE" smtClean="0"/>
              <a:t>Language of an agent</a:t>
            </a:r>
          </a:p>
        </p:txBody>
      </p:sp>
      <p:sp>
        <p:nvSpPr>
          <p:cNvPr id="2053" name="Content Placeholder 2"/>
          <p:cNvSpPr>
            <a:spLocks noGrp="1"/>
          </p:cNvSpPr>
          <p:nvPr>
            <p:ph idx="1"/>
          </p:nvPr>
        </p:nvSpPr>
        <p:spPr/>
        <p:txBody>
          <a:bodyPr/>
          <a:lstStyle/>
          <a:p>
            <a:pPr eaLnBrk="1" hangingPunct="1"/>
            <a:r>
              <a:rPr lang="et-EE" dirty="0" err="1" smtClean="0"/>
              <a:t>For</a:t>
            </a:r>
            <a:r>
              <a:rPr lang="et-EE" dirty="0" smtClean="0"/>
              <a:t> </a:t>
            </a:r>
            <a:r>
              <a:rPr lang="et-EE" dirty="0" err="1" smtClean="0"/>
              <a:t>every</a:t>
            </a:r>
            <a:r>
              <a:rPr lang="et-EE" dirty="0" smtClean="0"/>
              <a:t> agent </a:t>
            </a:r>
            <a:r>
              <a:rPr lang="et-EE" i="1" dirty="0" err="1" smtClean="0">
                <a:solidFill>
                  <a:schemeClr val="tx1"/>
                </a:solidFill>
                <a:latin typeface="Adobe Garamond Pro" pitchFamily="18" charset="-70"/>
              </a:rPr>
              <a:t>ag</a:t>
            </a:r>
            <a:r>
              <a:rPr lang="et-EE" dirty="0" smtClean="0"/>
              <a:t>, </a:t>
            </a:r>
            <a:br>
              <a:rPr lang="et-EE" dirty="0" smtClean="0"/>
            </a:br>
            <a:r>
              <a:rPr lang="et-EE" dirty="0" err="1" smtClean="0"/>
              <a:t>language</a:t>
            </a:r>
            <a:r>
              <a:rPr lang="et-EE" dirty="0" smtClean="0"/>
              <a:t>          </a:t>
            </a:r>
            <a:r>
              <a:rPr lang="et-EE" dirty="0" err="1" smtClean="0"/>
              <a:t>of</a:t>
            </a:r>
            <a:r>
              <a:rPr lang="et-EE" dirty="0" smtClean="0"/>
              <a:t> </a:t>
            </a:r>
            <a:r>
              <a:rPr lang="et-EE" dirty="0" err="1" smtClean="0"/>
              <a:t>the</a:t>
            </a:r>
            <a:r>
              <a:rPr lang="et-EE" dirty="0" smtClean="0"/>
              <a:t> agent  </a:t>
            </a:r>
            <a:br>
              <a:rPr lang="et-EE" dirty="0" smtClean="0"/>
            </a:br>
            <a:r>
              <a:rPr lang="et-EE" dirty="0" err="1" smtClean="0"/>
              <a:t>is</a:t>
            </a:r>
            <a:r>
              <a:rPr lang="et-EE" dirty="0" smtClean="0"/>
              <a:t> a </a:t>
            </a:r>
            <a:r>
              <a:rPr lang="et-EE" dirty="0" err="1" smtClean="0"/>
              <a:t>many-to-many</a:t>
            </a:r>
            <a:r>
              <a:rPr lang="et-EE" dirty="0" smtClean="0"/>
              <a:t> </a:t>
            </a:r>
            <a:r>
              <a:rPr lang="et-EE" dirty="0" err="1" smtClean="0"/>
              <a:t>binary</a:t>
            </a:r>
            <a:r>
              <a:rPr lang="et-EE" dirty="0" smtClean="0"/>
              <a:t> </a:t>
            </a:r>
            <a:r>
              <a:rPr lang="et-EE" dirty="0" err="1" smtClean="0"/>
              <a:t>relation</a:t>
            </a:r>
            <a:r>
              <a:rPr lang="et-EE" dirty="0" smtClean="0"/>
              <a:t> </a:t>
            </a:r>
            <a:br>
              <a:rPr lang="et-EE" dirty="0" smtClean="0"/>
            </a:br>
            <a:r>
              <a:rPr lang="et-EE" dirty="0" err="1" smtClean="0"/>
              <a:t>between</a:t>
            </a:r>
            <a:r>
              <a:rPr lang="et-EE" dirty="0" smtClean="0"/>
              <a:t> </a:t>
            </a:r>
            <a:r>
              <a:rPr lang="et-EE" dirty="0" err="1" smtClean="0"/>
              <a:t>attributes</a:t>
            </a:r>
            <a:r>
              <a:rPr lang="et-EE" dirty="0" smtClean="0"/>
              <a:t> (</a:t>
            </a:r>
            <a:r>
              <a:rPr lang="et-EE" dirty="0" err="1" smtClean="0"/>
              <a:t>perceptions</a:t>
            </a:r>
            <a:r>
              <a:rPr lang="et-EE" dirty="0" smtClean="0"/>
              <a:t> </a:t>
            </a:r>
            <a:r>
              <a:rPr lang="et-EE" dirty="0" err="1" smtClean="0"/>
              <a:t>from</a:t>
            </a:r>
            <a:r>
              <a:rPr lang="et-EE" dirty="0" smtClean="0"/>
              <a:t> real </a:t>
            </a:r>
            <a:r>
              <a:rPr lang="et-EE" dirty="0" err="1" smtClean="0"/>
              <a:t>word</a:t>
            </a:r>
            <a:r>
              <a:rPr lang="et-EE" dirty="0" smtClean="0"/>
              <a:t>) and </a:t>
            </a:r>
            <a:r>
              <a:rPr lang="et-EE" dirty="0" err="1" smtClean="0"/>
              <a:t>words</a:t>
            </a:r>
            <a:r>
              <a:rPr lang="et-EE" dirty="0" smtClean="0"/>
              <a:t> (</a:t>
            </a:r>
            <a:r>
              <a:rPr lang="et-EE" dirty="0" err="1" smtClean="0"/>
              <a:t>denotations</a:t>
            </a:r>
            <a:r>
              <a:rPr lang="et-EE" dirty="0" smtClean="0"/>
              <a:t> </a:t>
            </a:r>
            <a:r>
              <a:rPr lang="et-EE" dirty="0" err="1" smtClean="0"/>
              <a:t>of</a:t>
            </a:r>
            <a:r>
              <a:rPr lang="et-EE" dirty="0" smtClean="0"/>
              <a:t> </a:t>
            </a:r>
            <a:r>
              <a:rPr lang="et-EE" dirty="0" err="1" smtClean="0"/>
              <a:t>perceptions</a:t>
            </a:r>
            <a:r>
              <a:rPr lang="et-EE" dirty="0" smtClean="0"/>
              <a:t>).</a:t>
            </a:r>
          </a:p>
          <a:p>
            <a:pPr eaLnBrk="1" hangingPunct="1"/>
            <a:r>
              <a:rPr lang="et-EE" dirty="0" err="1" smtClean="0"/>
              <a:t>At</a:t>
            </a:r>
            <a:r>
              <a:rPr lang="et-EE" dirty="0" smtClean="0"/>
              <a:t> </a:t>
            </a:r>
            <a:r>
              <a:rPr lang="et-EE" dirty="0" err="1" smtClean="0"/>
              <a:t>the</a:t>
            </a:r>
            <a:r>
              <a:rPr lang="et-EE" dirty="0" smtClean="0"/>
              <a:t> </a:t>
            </a:r>
            <a:r>
              <a:rPr lang="et-EE" dirty="0" err="1" smtClean="0"/>
              <a:t>beginning</a:t>
            </a:r>
            <a:r>
              <a:rPr lang="et-EE" dirty="0" smtClean="0"/>
              <a:t> </a:t>
            </a:r>
            <a:r>
              <a:rPr lang="et-EE" dirty="0" err="1" smtClean="0"/>
              <a:t>of</a:t>
            </a:r>
            <a:r>
              <a:rPr lang="et-EE" dirty="0" smtClean="0"/>
              <a:t> </a:t>
            </a:r>
            <a:r>
              <a:rPr lang="et-EE" dirty="0" err="1" smtClean="0"/>
              <a:t>simulations</a:t>
            </a:r>
            <a:r>
              <a:rPr lang="et-EE" dirty="0" smtClean="0"/>
              <a:t> all </a:t>
            </a:r>
          </a:p>
        </p:txBody>
      </p:sp>
      <p:graphicFrame>
        <p:nvGraphicFramePr>
          <p:cNvPr id="2050" name="Object 2"/>
          <p:cNvGraphicFramePr>
            <a:graphicFrameLocks noChangeAspect="1"/>
          </p:cNvGraphicFramePr>
          <p:nvPr/>
        </p:nvGraphicFramePr>
        <p:xfrm>
          <a:off x="2483768" y="2036763"/>
          <a:ext cx="755650" cy="671512"/>
        </p:xfrm>
        <a:graphic>
          <a:graphicData uri="http://schemas.openxmlformats.org/presentationml/2006/ole">
            <p:oleObj spid="_x0000_s2050" name="Equation" r:id="rId3" imgW="228600" imgH="203040" progId="Equation.DSMT4">
              <p:embed/>
            </p:oleObj>
          </a:graphicData>
        </a:graphic>
      </p:graphicFrame>
      <p:graphicFrame>
        <p:nvGraphicFramePr>
          <p:cNvPr id="2051" name="Object 3"/>
          <p:cNvGraphicFramePr>
            <a:graphicFrameLocks noChangeAspect="1"/>
          </p:cNvGraphicFramePr>
          <p:nvPr/>
        </p:nvGraphicFramePr>
        <p:xfrm>
          <a:off x="971600" y="5117877"/>
          <a:ext cx="1760537" cy="687387"/>
        </p:xfrm>
        <a:graphic>
          <a:graphicData uri="http://schemas.openxmlformats.org/presentationml/2006/ole">
            <p:oleObj spid="_x0000_s2051" name="Equation" r:id="rId4" imgW="520560" imgH="203040" progId="Equation.DSMT4">
              <p:embed/>
            </p:oleObj>
          </a:graphicData>
        </a:graphic>
      </p:graphicFrame>
      <p:pic>
        <p:nvPicPr>
          <p:cNvPr id="2054" name="Picture 5" descr="language.png"/>
          <p:cNvPicPr>
            <a:picLocks noChangeAspect="1"/>
          </p:cNvPicPr>
          <p:nvPr/>
        </p:nvPicPr>
        <p:blipFill>
          <a:blip r:embed="rId5" cstate="print"/>
          <a:srcRect/>
          <a:stretch>
            <a:fillRect/>
          </a:stretch>
        </p:blipFill>
        <p:spPr bwMode="auto">
          <a:xfrm>
            <a:off x="7281614" y="1556792"/>
            <a:ext cx="1466850"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Information compression: Names</a:t>
            </a:r>
            <a:endParaRPr lang="et-EE" dirty="0"/>
          </a:p>
        </p:txBody>
      </p:sp>
      <p:sp>
        <p:nvSpPr>
          <p:cNvPr id="3" name="Content Placeholder 2"/>
          <p:cNvSpPr>
            <a:spLocks noGrp="1"/>
          </p:cNvSpPr>
          <p:nvPr>
            <p:ph idx="1"/>
          </p:nvPr>
        </p:nvSpPr>
        <p:spPr/>
        <p:txBody>
          <a:bodyPr/>
          <a:lstStyle/>
          <a:p>
            <a:r>
              <a:rPr lang="en-GB" dirty="0" smtClean="0"/>
              <a:t>Objects are determined by their attributes</a:t>
            </a:r>
            <a:r>
              <a:rPr lang="et-EE" dirty="0" smtClean="0"/>
              <a:t> and </a:t>
            </a:r>
            <a:r>
              <a:rPr lang="et-EE" dirty="0" err="1" smtClean="0"/>
              <a:t>sub-objects</a:t>
            </a:r>
            <a:endParaRPr lang="et-EE" dirty="0" smtClean="0"/>
          </a:p>
          <a:p>
            <a:r>
              <a:rPr lang="et-EE" dirty="0" smtClean="0"/>
              <a:t>A</a:t>
            </a:r>
            <a:r>
              <a:rPr lang="en-GB" dirty="0" smtClean="0"/>
              <a:t>gents compress perceived set of attributes giving it a name</a:t>
            </a:r>
            <a:endParaRPr lang="et-EE" dirty="0" smtClean="0"/>
          </a:p>
          <a:p>
            <a:r>
              <a:rPr lang="en-GB" dirty="0" smtClean="0"/>
              <a:t>A name is an virtual attribute</a:t>
            </a:r>
            <a:endParaRPr lang="et-EE" dirty="0" smtClean="0"/>
          </a:p>
          <a:p>
            <a:pPr lvl="1"/>
            <a:r>
              <a:rPr lang="en-GB" dirty="0" smtClean="0"/>
              <a:t>agents do not perceive it </a:t>
            </a:r>
            <a:endParaRPr lang="et-EE" dirty="0" smtClean="0"/>
          </a:p>
          <a:p>
            <a:pPr lvl="1"/>
            <a:r>
              <a:rPr lang="en-GB" dirty="0" smtClean="0"/>
              <a:t>they perceive only 'real' attributes</a:t>
            </a:r>
            <a:endParaRPr lang="et-EE" dirty="0" smtClean="0"/>
          </a:p>
          <a:p>
            <a:pPr lvl="1"/>
            <a:r>
              <a:rPr lang="en-GB" dirty="0" smtClean="0"/>
              <a:t>they use </a:t>
            </a:r>
            <a:r>
              <a:rPr lang="et-EE" dirty="0" smtClean="0"/>
              <a:t>names</a:t>
            </a:r>
            <a:r>
              <a:rPr lang="en-GB" dirty="0" smtClean="0"/>
              <a:t> in communications just like real attributes</a:t>
            </a:r>
            <a:endParaRPr lang="et-EE"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Agent’s data Structure</a:t>
            </a:r>
            <a:endParaRPr lang="et-EE" dirty="0"/>
          </a:p>
        </p:txBody>
      </p:sp>
      <p:sp>
        <p:nvSpPr>
          <p:cNvPr id="3" name="Content Placeholder 2"/>
          <p:cNvSpPr>
            <a:spLocks noGrp="1"/>
          </p:cNvSpPr>
          <p:nvPr>
            <p:ph idx="1"/>
          </p:nvPr>
        </p:nvSpPr>
        <p:spPr/>
        <p:txBody>
          <a:bodyPr/>
          <a:lstStyle/>
          <a:p>
            <a:r>
              <a:rPr lang="en-GB" dirty="0" smtClean="0"/>
              <a:t>Vocabulary </a:t>
            </a:r>
            <a:endParaRPr lang="et-EE" dirty="0" smtClean="0"/>
          </a:p>
          <a:p>
            <a:pPr lvl="1"/>
            <a:r>
              <a:rPr lang="en-GB" dirty="0" smtClean="0"/>
              <a:t>lists of attributes with denotations, i.e. words</a:t>
            </a:r>
            <a:endParaRPr lang="et-EE" dirty="0" smtClean="0"/>
          </a:p>
          <a:p>
            <a:pPr lvl="1"/>
            <a:r>
              <a:rPr lang="en-GB" dirty="0" smtClean="0"/>
              <a:t>list of objects</a:t>
            </a:r>
            <a:endParaRPr lang="et-EE" dirty="0" smtClean="0"/>
          </a:p>
          <a:p>
            <a:r>
              <a:rPr lang="et-EE" dirty="0" smtClean="0"/>
              <a:t>Language of an agent </a:t>
            </a:r>
            <a:r>
              <a:rPr lang="et-EE" i="1" dirty="0" smtClean="0"/>
              <a:t>a</a:t>
            </a:r>
            <a:r>
              <a:rPr lang="et-EE" dirty="0" smtClean="0"/>
              <a:t>:</a:t>
            </a:r>
          </a:p>
          <a:p>
            <a:endParaRPr lang="et-EE" dirty="0" smtClean="0"/>
          </a:p>
          <a:p>
            <a:r>
              <a:rPr lang="et-EE" dirty="0" smtClean="0"/>
              <a:t>e.g.</a:t>
            </a:r>
          </a:p>
          <a:p>
            <a:endParaRPr lang="et-EE" dirty="0"/>
          </a:p>
        </p:txBody>
      </p:sp>
      <p:sp>
        <p:nvSpPr>
          <p:cNvPr id="115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15713" name="Object 1"/>
          <p:cNvGraphicFramePr>
            <a:graphicFrameLocks noChangeAspect="1"/>
          </p:cNvGraphicFramePr>
          <p:nvPr/>
        </p:nvGraphicFramePr>
        <p:xfrm>
          <a:off x="1042988" y="3861048"/>
          <a:ext cx="2605087" cy="511175"/>
        </p:xfrm>
        <a:graphic>
          <a:graphicData uri="http://schemas.openxmlformats.org/presentationml/2006/ole">
            <p:oleObj spid="_x0000_s115713" name="Equation" r:id="rId3" imgW="1016000" imgH="203200" progId="Equation.DSMT4">
              <p:embed/>
            </p:oleObj>
          </a:graphicData>
        </a:graphic>
      </p:graphicFrame>
      <p:sp>
        <p:nvSpPr>
          <p:cNvPr id="1157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15715" name="Object 3"/>
          <p:cNvGraphicFramePr>
            <a:graphicFrameLocks noChangeAspect="1"/>
          </p:cNvGraphicFramePr>
          <p:nvPr/>
        </p:nvGraphicFramePr>
        <p:xfrm>
          <a:off x="900113" y="5085184"/>
          <a:ext cx="7845425" cy="573087"/>
        </p:xfrm>
        <a:graphic>
          <a:graphicData uri="http://schemas.openxmlformats.org/presentationml/2006/ole">
            <p:oleObj spid="_x0000_s115715" name="Equation" r:id="rId4" imgW="3136900" imgH="228600" progId="Equation.DSMT4">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8370" name="Picture 9" descr="vanamees"/>
          <p:cNvPicPr>
            <a:picLocks noGrp="1" noChangeAspect="1" noChangeArrowheads="1"/>
          </p:cNvPicPr>
          <p:nvPr>
            <p:ph sz="half" idx="4294967295"/>
          </p:nvPr>
        </p:nvPicPr>
        <p:blipFill>
          <a:blip r:embed="rId3" cstate="print"/>
          <a:srcRect/>
          <a:stretch>
            <a:fillRect/>
          </a:stretch>
        </p:blipFill>
        <p:spPr>
          <a:xfrm>
            <a:off x="0" y="4410075"/>
            <a:ext cx="2390775" cy="2447925"/>
          </a:xfrm>
        </p:spPr>
      </p:pic>
      <p:sp>
        <p:nvSpPr>
          <p:cNvPr id="58371" name="Rectangle 6"/>
          <p:cNvSpPr>
            <a:spLocks noGrp="1" noChangeArrowheads="1"/>
          </p:cNvSpPr>
          <p:nvPr>
            <p:ph type="title"/>
          </p:nvPr>
        </p:nvSpPr>
        <p:spPr/>
        <p:txBody>
          <a:bodyPr/>
          <a:lstStyle/>
          <a:p>
            <a:pPr eaLnBrk="1" hangingPunct="1"/>
            <a:r>
              <a:rPr lang="et-EE" smtClean="0"/>
              <a:t>Communication act</a:t>
            </a:r>
            <a:endParaRPr lang="en-US" smtClean="0"/>
          </a:p>
        </p:txBody>
      </p:sp>
      <p:sp>
        <p:nvSpPr>
          <p:cNvPr id="58372" name="Rectangle 7"/>
          <p:cNvSpPr>
            <a:spLocks noGrp="1" noChangeArrowheads="1"/>
          </p:cNvSpPr>
          <p:nvPr>
            <p:ph type="body" sz="half" idx="1"/>
          </p:nvPr>
        </p:nvSpPr>
        <p:spPr>
          <a:xfrm>
            <a:off x="323850" y="1484313"/>
            <a:ext cx="4248150" cy="4525962"/>
          </a:xfrm>
        </p:spPr>
        <p:txBody>
          <a:bodyPr/>
          <a:lstStyle/>
          <a:p>
            <a:pPr eaLnBrk="1" hangingPunct="1">
              <a:lnSpc>
                <a:spcPct val="90000"/>
              </a:lnSpc>
            </a:pPr>
            <a:r>
              <a:rPr lang="et-EE" sz="2000" dirty="0" smtClean="0"/>
              <a:t>Sender (randomly)</a:t>
            </a:r>
          </a:p>
          <a:p>
            <a:pPr eaLnBrk="1" hangingPunct="1">
              <a:lnSpc>
                <a:spcPct val="90000"/>
              </a:lnSpc>
            </a:pPr>
            <a:r>
              <a:rPr lang="et-EE" sz="2000" dirty="0" smtClean="0"/>
              <a:t>Communication object  = set of attributes [</a:t>
            </a:r>
            <a:r>
              <a:rPr lang="et-EE" sz="2000" i="1" dirty="0" smtClean="0"/>
              <a:t>a</a:t>
            </a:r>
            <a:r>
              <a:rPr lang="et-EE" sz="2000" i="1" baseline="-25000" dirty="0" smtClean="0"/>
              <a:t>1</a:t>
            </a:r>
            <a:r>
              <a:rPr lang="et-EE" sz="2000" i="1" dirty="0" smtClean="0"/>
              <a:t>,a</a:t>
            </a:r>
            <a:r>
              <a:rPr lang="et-EE" sz="2000" i="1" baseline="-25000" dirty="0" smtClean="0"/>
              <a:t>2</a:t>
            </a:r>
            <a:r>
              <a:rPr lang="et-EE" sz="2000" i="1" dirty="0" smtClean="0"/>
              <a:t>,…,a</a:t>
            </a:r>
            <a:r>
              <a:rPr lang="et-EE" sz="2000" i="1" baseline="-25000" dirty="0" smtClean="0"/>
              <a:t>n</a:t>
            </a:r>
            <a:r>
              <a:rPr lang="et-EE" sz="2000" dirty="0" smtClean="0"/>
              <a:t>] </a:t>
            </a:r>
          </a:p>
          <a:p>
            <a:pPr eaLnBrk="1" hangingPunct="1">
              <a:lnSpc>
                <a:spcPct val="90000"/>
              </a:lnSpc>
            </a:pPr>
            <a:r>
              <a:rPr lang="et-EE" sz="2000" dirty="0" smtClean="0"/>
              <a:t>Message: sender selects some attributes [</a:t>
            </a:r>
            <a:r>
              <a:rPr lang="et-EE" sz="2000" i="1" dirty="0" smtClean="0"/>
              <a:t>a</a:t>
            </a:r>
            <a:r>
              <a:rPr lang="et-EE" sz="2000" i="1" baseline="-25000" dirty="0" smtClean="0"/>
              <a:t>i1</a:t>
            </a:r>
            <a:r>
              <a:rPr lang="et-EE" sz="2000" i="1" dirty="0" smtClean="0"/>
              <a:t>,a</a:t>
            </a:r>
            <a:r>
              <a:rPr lang="et-EE" sz="2000" i="1" baseline="-25000" dirty="0" smtClean="0"/>
              <a:t>i2</a:t>
            </a:r>
            <a:r>
              <a:rPr lang="et-EE" sz="2000" i="1" dirty="0" smtClean="0"/>
              <a:t>,…,a</a:t>
            </a:r>
            <a:r>
              <a:rPr lang="et-EE" sz="2000" i="1" baseline="-25000" dirty="0" smtClean="0"/>
              <a:t>in</a:t>
            </a:r>
            <a:r>
              <a:rPr lang="et-EE" sz="2000" dirty="0" smtClean="0"/>
              <a:t>] and seeks for them proper words (when needed, invents a new word) sends a two-part string: </a:t>
            </a:r>
          </a:p>
          <a:p>
            <a:pPr eaLnBrk="1" hangingPunct="1">
              <a:lnSpc>
                <a:spcPct val="90000"/>
              </a:lnSpc>
            </a:pPr>
            <a:r>
              <a:rPr lang="et-EE" sz="2000" dirty="0" smtClean="0"/>
              <a:t>&lt; [</a:t>
            </a:r>
            <a:r>
              <a:rPr lang="et-EE" sz="2000" i="1" dirty="0" smtClean="0"/>
              <a:t>a</a:t>
            </a:r>
            <a:r>
              <a:rPr lang="et-EE" sz="2000" i="1" baseline="-25000" dirty="0" smtClean="0"/>
              <a:t>1</a:t>
            </a:r>
            <a:r>
              <a:rPr lang="et-EE" sz="2000" i="1" dirty="0" smtClean="0"/>
              <a:t>,a</a:t>
            </a:r>
            <a:r>
              <a:rPr lang="et-EE" sz="2000" i="1" baseline="-25000" dirty="0" smtClean="0"/>
              <a:t>2</a:t>
            </a:r>
            <a:r>
              <a:rPr lang="et-EE" sz="2000" i="1" dirty="0" smtClean="0"/>
              <a:t>,…,a</a:t>
            </a:r>
            <a:r>
              <a:rPr lang="et-EE" sz="2000" i="1" baseline="-25000" dirty="0" smtClean="0"/>
              <a:t>n</a:t>
            </a:r>
            <a:r>
              <a:rPr lang="et-EE" sz="2000" dirty="0" smtClean="0"/>
              <a:t>] [</a:t>
            </a:r>
            <a:r>
              <a:rPr lang="en-US" sz="2000" i="1" dirty="0" smtClean="0"/>
              <a:t>w</a:t>
            </a:r>
            <a:r>
              <a:rPr lang="et-EE" sz="2000" i="1" baseline="-25000" dirty="0" smtClean="0"/>
              <a:t>i1</a:t>
            </a:r>
            <a:r>
              <a:rPr lang="en-US" sz="2000" i="1" dirty="0" smtClean="0"/>
              <a:t>,w</a:t>
            </a:r>
            <a:r>
              <a:rPr lang="et-EE" sz="2000" i="1" baseline="-25000" dirty="0" smtClean="0"/>
              <a:t>i2</a:t>
            </a:r>
            <a:r>
              <a:rPr lang="en-US" sz="2000" i="1" dirty="0" smtClean="0"/>
              <a:t>,…,w</a:t>
            </a:r>
            <a:r>
              <a:rPr lang="et-EE" sz="2000" i="1" baseline="-25000" dirty="0" smtClean="0"/>
              <a:t>im</a:t>
            </a:r>
            <a:r>
              <a:rPr lang="et-EE" sz="2000" dirty="0" smtClean="0"/>
              <a:t>]&gt;</a:t>
            </a:r>
            <a:endParaRPr lang="en-US" sz="2000" dirty="0" smtClean="0"/>
          </a:p>
        </p:txBody>
      </p:sp>
      <p:sp>
        <p:nvSpPr>
          <p:cNvPr id="58373" name="Rectangle 13"/>
          <p:cNvSpPr>
            <a:spLocks noGrp="1" noChangeArrowheads="1"/>
          </p:cNvSpPr>
          <p:nvPr>
            <p:ph type="body" sz="half" idx="2"/>
          </p:nvPr>
        </p:nvSpPr>
        <p:spPr>
          <a:xfrm>
            <a:off x="4572000" y="1412875"/>
            <a:ext cx="4038600" cy="4525963"/>
          </a:xfrm>
        </p:spPr>
        <p:txBody>
          <a:bodyPr/>
          <a:lstStyle/>
          <a:p>
            <a:pPr eaLnBrk="1" hangingPunct="1"/>
            <a:r>
              <a:rPr lang="et-EE" sz="2000" dirty="0" smtClean="0"/>
              <a:t>Receiver gets the string &lt;[</a:t>
            </a:r>
            <a:r>
              <a:rPr lang="et-EE" sz="2000" i="1" dirty="0" smtClean="0"/>
              <a:t>a</a:t>
            </a:r>
            <a:r>
              <a:rPr lang="et-EE" sz="2000" i="1" baseline="-25000" dirty="0" smtClean="0"/>
              <a:t>1</a:t>
            </a:r>
            <a:r>
              <a:rPr lang="et-EE" sz="2000" i="1" dirty="0" smtClean="0"/>
              <a:t>,a</a:t>
            </a:r>
            <a:r>
              <a:rPr lang="et-EE" sz="2000" i="1" baseline="-25000" dirty="0" smtClean="0"/>
              <a:t>2</a:t>
            </a:r>
            <a:r>
              <a:rPr lang="et-EE" sz="2000" i="1" dirty="0" smtClean="0"/>
              <a:t>,…,a</a:t>
            </a:r>
            <a:r>
              <a:rPr lang="et-EE" sz="2000" i="1" baseline="-25000" dirty="0" smtClean="0"/>
              <a:t>n</a:t>
            </a:r>
            <a:r>
              <a:rPr lang="et-EE" sz="2000" dirty="0" smtClean="0"/>
              <a:t>] [</a:t>
            </a:r>
            <a:r>
              <a:rPr lang="en-US" sz="2000" i="1" dirty="0" smtClean="0"/>
              <a:t>w</a:t>
            </a:r>
            <a:r>
              <a:rPr lang="et-EE" sz="2000" i="1" baseline="-25000" dirty="0" smtClean="0"/>
              <a:t>i1</a:t>
            </a:r>
            <a:r>
              <a:rPr lang="en-US" sz="2000" i="1" dirty="0" smtClean="0"/>
              <a:t>,w</a:t>
            </a:r>
            <a:r>
              <a:rPr lang="et-EE" sz="2000" i="1" baseline="-25000" dirty="0" smtClean="0"/>
              <a:t>i2</a:t>
            </a:r>
            <a:r>
              <a:rPr lang="en-US" sz="2000" i="1" dirty="0" smtClean="0"/>
              <a:t>,…,w</a:t>
            </a:r>
            <a:r>
              <a:rPr lang="et-EE" sz="2000" i="1" baseline="-25000" dirty="0" smtClean="0"/>
              <a:t>im</a:t>
            </a:r>
            <a:r>
              <a:rPr lang="et-EE" sz="2000" dirty="0" smtClean="0"/>
              <a:t>]&gt;</a:t>
            </a:r>
          </a:p>
          <a:p>
            <a:pPr eaLnBrk="1" hangingPunct="1"/>
            <a:r>
              <a:rPr lang="et-EE" sz="2000" dirty="0" smtClean="0"/>
              <a:t>(indication of object and denotations of some of its attributes) and  tryes to guess the meaning of words </a:t>
            </a:r>
            <a:r>
              <a:rPr lang="en-US" sz="2000" i="1" dirty="0" smtClean="0"/>
              <a:t>w</a:t>
            </a:r>
            <a:r>
              <a:rPr lang="et-EE" sz="2000" i="1" baseline="-25000" dirty="0" smtClean="0"/>
              <a:t>i1</a:t>
            </a:r>
            <a:r>
              <a:rPr lang="en-US" sz="2000" i="1" dirty="0" smtClean="0"/>
              <a:t>,w</a:t>
            </a:r>
            <a:r>
              <a:rPr lang="et-EE" sz="2000" i="1" baseline="-25000" dirty="0" smtClean="0"/>
              <a:t>i2</a:t>
            </a:r>
            <a:r>
              <a:rPr lang="en-US" sz="2000" i="1" dirty="0" smtClean="0"/>
              <a:t>,…,w</a:t>
            </a:r>
            <a:r>
              <a:rPr lang="et-EE" sz="2000" i="1" baseline="-25000" dirty="0" smtClean="0"/>
              <a:t>im</a:t>
            </a:r>
            <a:r>
              <a:rPr lang="et-EE" sz="2000" dirty="0" smtClean="0"/>
              <a:t>, i.e. attributes </a:t>
            </a:r>
            <a:r>
              <a:rPr lang="et-EE" sz="2000" i="1" dirty="0" smtClean="0"/>
              <a:t>a</a:t>
            </a:r>
            <a:r>
              <a:rPr lang="et-EE" sz="2000" i="1" baseline="-25000" dirty="0" smtClean="0"/>
              <a:t>i1</a:t>
            </a:r>
            <a:r>
              <a:rPr lang="et-EE" sz="2000" i="1" dirty="0" smtClean="0"/>
              <a:t>,a</a:t>
            </a:r>
            <a:r>
              <a:rPr lang="et-EE" sz="2000" i="1" baseline="-25000" dirty="0" smtClean="0"/>
              <a:t>i2</a:t>
            </a:r>
            <a:r>
              <a:rPr lang="et-EE" sz="2000" i="1" dirty="0" smtClean="0"/>
              <a:t>,…,a</a:t>
            </a:r>
            <a:r>
              <a:rPr lang="et-EE" sz="2000" i="1" baseline="-25000" dirty="0" smtClean="0"/>
              <a:t>in</a:t>
            </a:r>
            <a:r>
              <a:rPr lang="et-EE" sz="2000" dirty="0" smtClean="0"/>
              <a:t> </a:t>
            </a:r>
            <a:endParaRPr lang="en-US" sz="2000" dirty="0" smtClean="0"/>
          </a:p>
        </p:txBody>
      </p:sp>
      <p:pic>
        <p:nvPicPr>
          <p:cNvPr id="58374" name="Picture 11" descr="grumpy"/>
          <p:cNvPicPr>
            <a:picLocks noGrp="1" noChangeAspect="1" noChangeArrowheads="1"/>
          </p:cNvPicPr>
          <p:nvPr>
            <p:ph sz="half" idx="4294967295"/>
          </p:nvPr>
        </p:nvPicPr>
        <p:blipFill>
          <a:blip r:embed="rId4" cstate="print"/>
          <a:srcRect/>
          <a:stretch>
            <a:fillRect/>
          </a:stretch>
        </p:blipFill>
        <p:spPr>
          <a:xfrm>
            <a:off x="7735888" y="4005263"/>
            <a:ext cx="1408112" cy="2265362"/>
          </a:xfr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t-EE" smtClean="0"/>
              <a:t>Learning worlds</a:t>
            </a:r>
            <a:endParaRPr lang="en-US" smtClean="0"/>
          </a:p>
        </p:txBody>
      </p:sp>
      <p:sp>
        <p:nvSpPr>
          <p:cNvPr id="59395" name="Rectangle 3"/>
          <p:cNvSpPr>
            <a:spLocks noGrp="1" noChangeArrowheads="1"/>
          </p:cNvSpPr>
          <p:nvPr>
            <p:ph type="body" idx="1"/>
          </p:nvPr>
        </p:nvSpPr>
        <p:spPr>
          <a:xfrm>
            <a:off x="457200" y="1600200"/>
            <a:ext cx="8002588" cy="4525963"/>
          </a:xfrm>
        </p:spPr>
        <p:txBody>
          <a:bodyPr/>
          <a:lstStyle/>
          <a:p>
            <a:pPr eaLnBrk="1" hangingPunct="1">
              <a:lnSpc>
                <a:spcPct val="90000"/>
              </a:lnSpc>
            </a:pPr>
            <a:r>
              <a:rPr lang="et-EE" sz="2000" smtClean="0"/>
              <a:t>Two objects: </a:t>
            </a:r>
            <a:r>
              <a:rPr lang="nl-NL" sz="2000" smtClean="0"/>
              <a:t>[2, 4], [2, 3]</a:t>
            </a:r>
            <a:endParaRPr lang="et-EE" sz="2000" smtClean="0"/>
          </a:p>
          <a:p>
            <a:pPr eaLnBrk="1" hangingPunct="1">
              <a:lnSpc>
                <a:spcPct val="90000"/>
              </a:lnSpc>
            </a:pPr>
            <a:r>
              <a:rPr lang="et-EE" sz="2000" smtClean="0"/>
              <a:t>The first message: [2,4],[</a:t>
            </a:r>
            <a:r>
              <a:rPr lang="en-US" sz="2000" smtClean="0"/>
              <a:t>a4_1, a2_1, a101_1]</a:t>
            </a:r>
            <a:endParaRPr lang="et-EE" sz="2000" smtClean="0"/>
          </a:p>
          <a:p>
            <a:pPr lvl="2" eaLnBrk="1" hangingPunct="1">
              <a:lnSpc>
                <a:spcPct val="90000"/>
              </a:lnSpc>
            </a:pPr>
            <a:r>
              <a:rPr lang="et-EE" sz="1600" smtClean="0"/>
              <a:t>2 </a:t>
            </a:r>
            <a:r>
              <a:rPr lang="et-EE" sz="1600" smtClean="0">
                <a:sym typeface="Symbol" pitchFamily="18" charset="2"/>
              </a:rPr>
              <a:t> </a:t>
            </a:r>
            <a:r>
              <a:rPr lang="et-EE" sz="1600" smtClean="0"/>
              <a:t>a2_1; 4 </a:t>
            </a:r>
            <a:r>
              <a:rPr lang="et-EE" sz="1600" smtClean="0">
                <a:sym typeface="Symbol" pitchFamily="18" charset="2"/>
              </a:rPr>
              <a:t> </a:t>
            </a:r>
            <a:r>
              <a:rPr lang="et-EE" sz="1600" smtClean="0"/>
              <a:t>a4_1; a101_1 – name of the object [2,4]</a:t>
            </a:r>
          </a:p>
          <a:p>
            <a:pPr eaLnBrk="1" hangingPunct="1">
              <a:lnSpc>
                <a:spcPct val="90000"/>
              </a:lnSpc>
            </a:pPr>
            <a:r>
              <a:rPr lang="et-EE" sz="2000" smtClean="0"/>
              <a:t>Language of receiver becomes:</a:t>
            </a:r>
          </a:p>
          <a:p>
            <a:pPr lvl="1" eaLnBrk="1" hangingPunct="1">
              <a:lnSpc>
                <a:spcPct val="90000"/>
              </a:lnSpc>
            </a:pPr>
            <a:r>
              <a:rPr lang="pt-BR" sz="1800" smtClean="0"/>
              <a:t>[2, [[a101_1, 1], [a2_1, 1], [a4_1, 1]]]</a:t>
            </a:r>
          </a:p>
          <a:p>
            <a:pPr lvl="1" eaLnBrk="1" hangingPunct="1">
              <a:lnSpc>
                <a:spcPct val="90000"/>
              </a:lnSpc>
            </a:pPr>
            <a:r>
              <a:rPr lang="pt-BR" sz="1800" smtClean="0"/>
              <a:t>[101, [[a101_1, 1], [a2_1, 1], [a4_1, 1]]]</a:t>
            </a:r>
          </a:p>
          <a:p>
            <a:pPr lvl="1" eaLnBrk="1" hangingPunct="1">
              <a:lnSpc>
                <a:spcPct val="90000"/>
              </a:lnSpc>
            </a:pPr>
            <a:r>
              <a:rPr lang="pt-BR" sz="1800" smtClean="0"/>
              <a:t>[4, [[a101_1, 1], [a2_1, 1], [a4_1, 1]]]</a:t>
            </a:r>
            <a:endParaRPr lang="et-EE" sz="1800" smtClean="0"/>
          </a:p>
          <a:p>
            <a:pPr eaLnBrk="1" hangingPunct="1">
              <a:lnSpc>
                <a:spcPct val="90000"/>
              </a:lnSpc>
            </a:pPr>
            <a:r>
              <a:rPr lang="et-EE" sz="2000" smtClean="0"/>
              <a:t>The second message (to the same receiver): </a:t>
            </a:r>
            <a:r>
              <a:rPr lang="pt-BR" sz="2000" smtClean="0"/>
              <a:t>[2,3],[a2_1, a102_1]</a:t>
            </a:r>
            <a:endParaRPr lang="et-EE" sz="2000" smtClean="0"/>
          </a:p>
          <a:p>
            <a:pPr eaLnBrk="1" hangingPunct="1">
              <a:lnSpc>
                <a:spcPct val="90000"/>
              </a:lnSpc>
            </a:pPr>
            <a:r>
              <a:rPr lang="et-EE" sz="2000" smtClean="0"/>
              <a:t>Language of receiver:</a:t>
            </a:r>
          </a:p>
          <a:p>
            <a:pPr lvl="1" eaLnBrk="1" hangingPunct="1">
              <a:lnSpc>
                <a:spcPct val="90000"/>
              </a:lnSpc>
            </a:pPr>
            <a:r>
              <a:rPr lang="pt-BR" sz="1800" smtClean="0"/>
              <a:t>[102, [[a102_1, 1]]]</a:t>
            </a:r>
          </a:p>
          <a:p>
            <a:pPr lvl="1" eaLnBrk="1" hangingPunct="1">
              <a:lnSpc>
                <a:spcPct val="90000"/>
              </a:lnSpc>
            </a:pPr>
            <a:r>
              <a:rPr lang="pt-BR" sz="1800" smtClean="0"/>
              <a:t>[2, [[a4_1, 1], [a2_1, 2], [a101_1, 1]]]</a:t>
            </a:r>
          </a:p>
          <a:p>
            <a:pPr lvl="1" eaLnBrk="1" hangingPunct="1">
              <a:lnSpc>
                <a:spcPct val="90000"/>
              </a:lnSpc>
            </a:pPr>
            <a:r>
              <a:rPr lang="pt-BR" sz="1800" smtClean="0"/>
              <a:t>[3, [[a102_1, 1]]]</a:t>
            </a:r>
          </a:p>
          <a:p>
            <a:pPr lvl="1" eaLnBrk="1" hangingPunct="1">
              <a:lnSpc>
                <a:spcPct val="90000"/>
              </a:lnSpc>
            </a:pPr>
            <a:r>
              <a:rPr lang="pt-BR" sz="1800" smtClean="0"/>
              <a:t>[101, [[a4_1, 1], [a101_1, 1]]]</a:t>
            </a:r>
          </a:p>
          <a:p>
            <a:pPr lvl="1" eaLnBrk="1" hangingPunct="1">
              <a:lnSpc>
                <a:spcPct val="90000"/>
              </a:lnSpc>
            </a:pPr>
            <a:r>
              <a:rPr lang="pt-BR" sz="1800" smtClean="0"/>
              <a:t>[4, [[a4_1, 1], [a101_1, 1]]]</a:t>
            </a:r>
          </a:p>
          <a:p>
            <a:pPr lvl="1" eaLnBrk="1" hangingPunct="1">
              <a:lnSpc>
                <a:spcPct val="90000"/>
              </a:lnSpc>
              <a:buFontTx/>
              <a:buNone/>
            </a:pPr>
            <a:endParaRPr lang="en-US" sz="1800" smtClean="0"/>
          </a:p>
        </p:txBody>
      </p:sp>
      <p:sp>
        <p:nvSpPr>
          <p:cNvPr id="59396" name="Rectangle 4"/>
          <p:cNvSpPr>
            <a:spLocks noChangeArrowheads="1"/>
          </p:cNvSpPr>
          <p:nvPr/>
        </p:nvSpPr>
        <p:spPr bwMode="auto">
          <a:xfrm>
            <a:off x="6948488" y="1341438"/>
            <a:ext cx="647700" cy="555625"/>
          </a:xfrm>
          <a:prstGeom prst="rect">
            <a:avLst/>
          </a:prstGeom>
          <a:solidFill>
            <a:srgbClr val="0066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6699"/>
            </a:extrusionClr>
          </a:sp3d>
        </p:spPr>
        <p:txBody>
          <a:bodyPr wrap="none" anchor="ctr">
            <a:flatTx/>
          </a:bodyPr>
          <a:lstStyle/>
          <a:p>
            <a:endParaRPr lang="et-EE"/>
          </a:p>
        </p:txBody>
      </p:sp>
      <p:sp>
        <p:nvSpPr>
          <p:cNvPr id="34821" name="AutoShape 5"/>
          <p:cNvSpPr>
            <a:spLocks noChangeArrowheads="1"/>
          </p:cNvSpPr>
          <p:nvPr/>
        </p:nvSpPr>
        <p:spPr bwMode="auto">
          <a:xfrm>
            <a:off x="8172450" y="1196975"/>
            <a:ext cx="649288" cy="865188"/>
          </a:xfrm>
          <a:prstGeom prst="can">
            <a:avLst>
              <a:gd name="adj" fmla="val 33313"/>
            </a:avLst>
          </a:prstGeom>
          <a:gradFill rotWithShape="1">
            <a:gsLst>
              <a:gs pos="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a:defRPr/>
            </a:pPr>
            <a:endParaRPr lang="et-EE"/>
          </a:p>
        </p:txBody>
      </p:sp>
      <p:pic>
        <p:nvPicPr>
          <p:cNvPr id="59398" name="Picture 7" descr="vanamees"/>
          <p:cNvPicPr>
            <a:picLocks noChangeAspect="1" noChangeArrowheads="1"/>
          </p:cNvPicPr>
          <p:nvPr/>
        </p:nvPicPr>
        <p:blipFill>
          <a:blip r:embed="rId2" cstate="print"/>
          <a:srcRect/>
          <a:stretch>
            <a:fillRect/>
          </a:stretch>
        </p:blipFill>
        <p:spPr bwMode="auto">
          <a:xfrm>
            <a:off x="5580063" y="5157788"/>
            <a:ext cx="1662112" cy="1700212"/>
          </a:xfrm>
          <a:prstGeom prst="rect">
            <a:avLst/>
          </a:prstGeom>
          <a:noFill/>
          <a:ln w="9525">
            <a:noFill/>
            <a:miter lim="800000"/>
            <a:headEnd/>
            <a:tailEnd/>
          </a:ln>
        </p:spPr>
      </p:pic>
      <p:pic>
        <p:nvPicPr>
          <p:cNvPr id="59399" name="Picture 8" descr="grumpy"/>
          <p:cNvPicPr>
            <a:picLocks noChangeAspect="1" noChangeArrowheads="1"/>
          </p:cNvPicPr>
          <p:nvPr/>
        </p:nvPicPr>
        <p:blipFill>
          <a:blip r:embed="rId3" cstate="print"/>
          <a:srcRect/>
          <a:stretch>
            <a:fillRect/>
          </a:stretch>
        </p:blipFill>
        <p:spPr bwMode="auto">
          <a:xfrm>
            <a:off x="7907338" y="4868863"/>
            <a:ext cx="1236662" cy="1989137"/>
          </a:xfrm>
          <a:prstGeom prst="rect">
            <a:avLst/>
          </a:prstGeom>
          <a:noFill/>
          <a:ln w="9525">
            <a:noFill/>
            <a:miter lim="800000"/>
            <a:headEnd/>
            <a:tailEnd/>
          </a:ln>
        </p:spPr>
      </p:pic>
      <p:sp>
        <p:nvSpPr>
          <p:cNvPr id="34825" name="Text Box 9"/>
          <p:cNvSpPr txBox="1">
            <a:spLocks noChangeArrowheads="1"/>
          </p:cNvSpPr>
          <p:nvPr/>
        </p:nvSpPr>
        <p:spPr bwMode="auto">
          <a:xfrm>
            <a:off x="6011863" y="2727325"/>
            <a:ext cx="1804987" cy="701675"/>
          </a:xfrm>
          <a:prstGeom prst="rect">
            <a:avLst/>
          </a:prstGeom>
          <a:solidFill>
            <a:srgbClr val="CCECFF"/>
          </a:solidFill>
          <a:ln w="9525">
            <a:noFill/>
            <a:miter lim="800000"/>
            <a:headEnd/>
            <a:tailEnd/>
          </a:ln>
          <a:effectLst>
            <a:outerShdw dist="45791" dir="2021404" algn="ctr" rotWithShape="0">
              <a:schemeClr val="bg2"/>
            </a:outerShdw>
          </a:effectLst>
        </p:spPr>
        <p:txBody>
          <a:bodyPr wrap="none">
            <a:spAutoFit/>
          </a:bodyPr>
          <a:lstStyle/>
          <a:p>
            <a:pPr>
              <a:defRPr/>
            </a:pPr>
            <a:r>
              <a:rPr lang="et-EE" sz="2000">
                <a:solidFill>
                  <a:srgbClr val="A50021"/>
                </a:solidFill>
              </a:rPr>
              <a:t>List of objects:</a:t>
            </a:r>
          </a:p>
          <a:p>
            <a:pPr>
              <a:defRPr/>
            </a:pPr>
            <a:r>
              <a:rPr lang="et-EE" sz="2000">
                <a:solidFill>
                  <a:srgbClr val="000066"/>
                </a:solidFill>
              </a:rPr>
              <a:t>[O1,2,4]</a:t>
            </a:r>
            <a:endParaRPr lang="en-US" sz="2000">
              <a:solidFill>
                <a:srgbClr val="000066"/>
              </a:solidFill>
            </a:endParaRPr>
          </a:p>
        </p:txBody>
      </p:sp>
      <p:sp>
        <p:nvSpPr>
          <p:cNvPr id="34826" name="Text Box 10"/>
          <p:cNvSpPr txBox="1">
            <a:spLocks noChangeArrowheads="1"/>
          </p:cNvSpPr>
          <p:nvPr/>
        </p:nvSpPr>
        <p:spPr bwMode="auto">
          <a:xfrm>
            <a:off x="6011863" y="4221163"/>
            <a:ext cx="1804987" cy="1006475"/>
          </a:xfrm>
          <a:prstGeom prst="rect">
            <a:avLst/>
          </a:prstGeom>
          <a:solidFill>
            <a:srgbClr val="CCECFF"/>
          </a:solidFill>
          <a:ln w="9525">
            <a:noFill/>
            <a:miter lim="800000"/>
            <a:headEnd/>
            <a:tailEnd/>
          </a:ln>
          <a:effectLst>
            <a:outerShdw dist="45791" dir="2021404" algn="ctr" rotWithShape="0">
              <a:schemeClr val="bg2"/>
            </a:outerShdw>
          </a:effectLst>
        </p:spPr>
        <p:txBody>
          <a:bodyPr wrap="none">
            <a:spAutoFit/>
          </a:bodyPr>
          <a:lstStyle/>
          <a:p>
            <a:pPr>
              <a:defRPr/>
            </a:pPr>
            <a:r>
              <a:rPr lang="et-EE" sz="2000">
                <a:solidFill>
                  <a:srgbClr val="A50021"/>
                </a:solidFill>
              </a:rPr>
              <a:t>List of objects:</a:t>
            </a:r>
          </a:p>
          <a:p>
            <a:pPr>
              <a:defRPr/>
            </a:pPr>
            <a:r>
              <a:rPr lang="et-EE" sz="2000">
                <a:solidFill>
                  <a:srgbClr val="000066"/>
                </a:solidFill>
              </a:rPr>
              <a:t>[O1,2,4]</a:t>
            </a:r>
          </a:p>
          <a:p>
            <a:pPr>
              <a:defRPr/>
            </a:pPr>
            <a:r>
              <a:rPr lang="et-EE" sz="2000">
                <a:solidFill>
                  <a:srgbClr val="000066"/>
                </a:solidFill>
              </a:rPr>
              <a:t>[O2,2,3]</a:t>
            </a:r>
            <a:endParaRPr lang="en-US" sz="2000">
              <a:solidFill>
                <a:srgbClr val="000066"/>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t-EE" smtClean="0"/>
              <a:t>Local Environments</a:t>
            </a:r>
          </a:p>
        </p:txBody>
      </p:sp>
      <p:sp>
        <p:nvSpPr>
          <p:cNvPr id="60419" name="Content Placeholder 2"/>
          <p:cNvSpPr>
            <a:spLocks noGrp="1"/>
          </p:cNvSpPr>
          <p:nvPr>
            <p:ph idx="1"/>
          </p:nvPr>
        </p:nvSpPr>
        <p:spPr/>
        <p:txBody>
          <a:bodyPr/>
          <a:lstStyle/>
          <a:p>
            <a:r>
              <a:rPr lang="et-EE" dirty="0" smtClean="0"/>
              <a:t>All </a:t>
            </a:r>
            <a:r>
              <a:rPr lang="et-EE" dirty="0" err="1" smtClean="0"/>
              <a:t>interactions</a:t>
            </a:r>
            <a:r>
              <a:rPr lang="et-EE" dirty="0" smtClean="0"/>
              <a:t> </a:t>
            </a:r>
            <a:r>
              <a:rPr lang="et-EE" dirty="0" err="1" smtClean="0"/>
              <a:t>of</a:t>
            </a:r>
            <a:r>
              <a:rPr lang="et-EE" dirty="0" smtClean="0"/>
              <a:t> </a:t>
            </a:r>
            <a:r>
              <a:rPr lang="et-EE" dirty="0" err="1" smtClean="0"/>
              <a:t>agents</a:t>
            </a:r>
            <a:r>
              <a:rPr lang="et-EE" dirty="0" smtClean="0"/>
              <a:t> </a:t>
            </a:r>
            <a:r>
              <a:rPr lang="et-EE" dirty="0" err="1" smtClean="0"/>
              <a:t>with</a:t>
            </a:r>
            <a:r>
              <a:rPr lang="et-EE" dirty="0" smtClean="0"/>
              <a:t> </a:t>
            </a:r>
            <a:r>
              <a:rPr lang="et-EE" dirty="0" err="1" smtClean="0"/>
              <a:t>world</a:t>
            </a:r>
            <a:r>
              <a:rPr lang="et-EE" dirty="0" smtClean="0"/>
              <a:t> </a:t>
            </a:r>
            <a:r>
              <a:rPr lang="et-EE" dirty="0" err="1" smtClean="0"/>
              <a:t>objects</a:t>
            </a:r>
            <a:r>
              <a:rPr lang="et-EE" dirty="0" smtClean="0"/>
              <a:t> and </a:t>
            </a:r>
            <a:r>
              <a:rPr lang="et-EE" dirty="0" err="1" smtClean="0"/>
              <a:t>between</a:t>
            </a:r>
            <a:r>
              <a:rPr lang="et-EE" dirty="0" smtClean="0"/>
              <a:t> </a:t>
            </a:r>
            <a:r>
              <a:rPr lang="et-EE" dirty="0" err="1" smtClean="0"/>
              <a:t>agents</a:t>
            </a:r>
            <a:r>
              <a:rPr lang="et-EE" dirty="0" smtClean="0"/>
              <a:t> </a:t>
            </a:r>
            <a:r>
              <a:rPr lang="et-EE" dirty="0" err="1" smtClean="0"/>
              <a:t>occur</a:t>
            </a:r>
            <a:r>
              <a:rPr lang="et-EE" dirty="0" smtClean="0"/>
              <a:t> </a:t>
            </a:r>
            <a:r>
              <a:rPr lang="et-EE" dirty="0" err="1" smtClean="0"/>
              <a:t>always</a:t>
            </a:r>
            <a:r>
              <a:rPr lang="et-EE" dirty="0" smtClean="0"/>
              <a:t> </a:t>
            </a:r>
            <a:r>
              <a:rPr lang="et-EE" dirty="0" err="1" smtClean="0"/>
              <a:t>in</a:t>
            </a:r>
            <a:r>
              <a:rPr lang="et-EE" dirty="0" smtClean="0"/>
              <a:t> </a:t>
            </a:r>
            <a:r>
              <a:rPr lang="et-EE" dirty="0" err="1" smtClean="0"/>
              <a:t>some</a:t>
            </a:r>
            <a:r>
              <a:rPr lang="et-EE" dirty="0" smtClean="0"/>
              <a:t> </a:t>
            </a:r>
            <a:r>
              <a:rPr lang="et-EE" dirty="0" err="1" smtClean="0"/>
              <a:t>finite</a:t>
            </a:r>
            <a:r>
              <a:rPr lang="et-EE" dirty="0" smtClean="0"/>
              <a:t> </a:t>
            </a:r>
            <a:r>
              <a:rPr lang="et-EE" dirty="0" err="1" smtClean="0"/>
              <a:t>local</a:t>
            </a:r>
            <a:r>
              <a:rPr lang="et-EE" dirty="0" smtClean="0"/>
              <a:t> </a:t>
            </a:r>
            <a:r>
              <a:rPr lang="et-EE" dirty="0" err="1" smtClean="0"/>
              <a:t>environment</a:t>
            </a:r>
            <a:endParaRPr lang="et-EE" dirty="0" smtClean="0"/>
          </a:p>
          <a:p>
            <a:r>
              <a:rPr lang="et-EE" dirty="0" err="1" smtClean="0"/>
              <a:t>Local</a:t>
            </a:r>
            <a:r>
              <a:rPr lang="et-EE" dirty="0" smtClean="0"/>
              <a:t> </a:t>
            </a:r>
            <a:r>
              <a:rPr lang="et-EE" dirty="0" err="1" smtClean="0"/>
              <a:t>environments</a:t>
            </a:r>
            <a:r>
              <a:rPr lang="et-EE" dirty="0" smtClean="0"/>
              <a:t> are </a:t>
            </a:r>
            <a:r>
              <a:rPr lang="et-EE" dirty="0" err="1" smtClean="0"/>
              <a:t>defined</a:t>
            </a:r>
            <a:r>
              <a:rPr lang="et-EE" dirty="0" smtClean="0"/>
              <a:t> </a:t>
            </a:r>
            <a:r>
              <a:rPr lang="et-EE" dirty="0" err="1" smtClean="0"/>
              <a:t>by</a:t>
            </a:r>
            <a:r>
              <a:rPr lang="et-EE" dirty="0" smtClean="0"/>
              <a:t> </a:t>
            </a:r>
            <a:r>
              <a:rPr lang="et-EE" dirty="0" err="1" smtClean="0"/>
              <a:t>geometry</a:t>
            </a:r>
            <a:r>
              <a:rPr lang="et-EE" dirty="0" smtClean="0"/>
              <a:t> </a:t>
            </a:r>
            <a:r>
              <a:rPr lang="et-EE" dirty="0" err="1" smtClean="0"/>
              <a:t>and/or</a:t>
            </a:r>
            <a:r>
              <a:rPr lang="et-EE" dirty="0" smtClean="0"/>
              <a:t> </a:t>
            </a:r>
            <a:r>
              <a:rPr lang="et-EE" dirty="0" err="1" smtClean="0"/>
              <a:t>time</a:t>
            </a:r>
            <a:r>
              <a:rPr lang="et-EE" dirty="0" smtClean="0"/>
              <a:t> and </a:t>
            </a:r>
            <a:r>
              <a:rPr lang="et-EE" dirty="0" err="1" smtClean="0"/>
              <a:t>agents</a:t>
            </a:r>
            <a:r>
              <a:rPr lang="et-EE" dirty="0" smtClean="0"/>
              <a:t> </a:t>
            </a:r>
            <a:r>
              <a:rPr lang="et-EE" dirty="0" err="1" smtClean="0"/>
              <a:t>who</a:t>
            </a:r>
            <a:r>
              <a:rPr lang="et-EE" dirty="0" smtClean="0"/>
              <a:t> </a:t>
            </a:r>
            <a:r>
              <a:rPr lang="et-EE" dirty="0" err="1" smtClean="0"/>
              <a:t>have</a:t>
            </a:r>
            <a:r>
              <a:rPr lang="et-EE" dirty="0" smtClean="0"/>
              <a:t> </a:t>
            </a:r>
            <a:r>
              <a:rPr lang="et-EE" dirty="0" err="1" smtClean="0"/>
              <a:t>the</a:t>
            </a:r>
            <a:r>
              <a:rPr lang="et-EE" dirty="0" smtClean="0"/>
              <a:t> </a:t>
            </a:r>
            <a:r>
              <a:rPr lang="et-EE" dirty="0" err="1" smtClean="0"/>
              <a:t>same</a:t>
            </a:r>
            <a:r>
              <a:rPr lang="et-EE" dirty="0" smtClean="0"/>
              <a:t> </a:t>
            </a:r>
            <a:r>
              <a:rPr lang="et-EE" dirty="0" err="1" smtClean="0"/>
              <a:t>physical</a:t>
            </a:r>
            <a:r>
              <a:rPr lang="et-EE" dirty="0" smtClean="0"/>
              <a:t> (</a:t>
            </a:r>
            <a:r>
              <a:rPr lang="et-EE" dirty="0" err="1" smtClean="0"/>
              <a:t>perception</a:t>
            </a:r>
            <a:r>
              <a:rPr lang="et-EE" dirty="0" smtClean="0"/>
              <a:t>) </a:t>
            </a:r>
            <a:r>
              <a:rPr lang="et-EE" dirty="0" err="1" smtClean="0"/>
              <a:t>continuum</a:t>
            </a:r>
            <a:r>
              <a:rPr lang="et-EE" dirty="0" smtClean="0"/>
              <a:t> :</a:t>
            </a:r>
          </a:p>
          <a:p>
            <a:pPr lvl="1"/>
            <a:r>
              <a:rPr lang="et-EE" dirty="0" err="1" smtClean="0"/>
              <a:t>agent(s</a:t>
            </a:r>
            <a:r>
              <a:rPr lang="et-EE" dirty="0" smtClean="0"/>
              <a:t>), </a:t>
            </a:r>
            <a:r>
              <a:rPr lang="et-EE" dirty="0" err="1" smtClean="0"/>
              <a:t>object(s</a:t>
            </a:r>
            <a:r>
              <a:rPr lang="et-EE" dirty="0" smtClean="0"/>
              <a:t>) </a:t>
            </a:r>
            <a:r>
              <a:rPr lang="et-EE" dirty="0" err="1" smtClean="0"/>
              <a:t>inside</a:t>
            </a:r>
            <a:r>
              <a:rPr lang="et-EE" dirty="0" smtClean="0"/>
              <a:t> </a:t>
            </a:r>
            <a:r>
              <a:rPr lang="et-EE" dirty="0" err="1" smtClean="0"/>
              <a:t>some</a:t>
            </a:r>
            <a:r>
              <a:rPr lang="et-EE" dirty="0" smtClean="0"/>
              <a:t> </a:t>
            </a:r>
            <a:r>
              <a:rPr lang="et-EE" dirty="0" err="1" smtClean="0"/>
              <a:t>space</a:t>
            </a:r>
            <a:r>
              <a:rPr lang="et-EE" dirty="0" smtClean="0"/>
              <a:t> </a:t>
            </a:r>
            <a:r>
              <a:rPr lang="et-EE" dirty="0" err="1" smtClean="0"/>
              <a:t>structure</a:t>
            </a:r>
            <a:r>
              <a:rPr lang="et-EE" dirty="0" smtClean="0"/>
              <a:t> (</a:t>
            </a:r>
            <a:r>
              <a:rPr lang="et-EE" dirty="0" err="1" smtClean="0"/>
              <a:t>corridor</a:t>
            </a:r>
            <a:r>
              <a:rPr lang="et-EE" dirty="0" smtClean="0"/>
              <a:t> </a:t>
            </a:r>
            <a:r>
              <a:rPr lang="et-EE" dirty="0" err="1" smtClean="0"/>
              <a:t>in</a:t>
            </a:r>
            <a:r>
              <a:rPr lang="et-EE" dirty="0" smtClean="0"/>
              <a:t> </a:t>
            </a:r>
            <a:r>
              <a:rPr lang="et-EE" dirty="0" err="1" smtClean="0"/>
              <a:t>labyrinth</a:t>
            </a:r>
            <a:r>
              <a:rPr lang="et-EE" dirty="0" smtClean="0"/>
              <a:t>)  </a:t>
            </a:r>
          </a:p>
          <a:p>
            <a:pPr lvl="1"/>
            <a:r>
              <a:rPr lang="et-EE" dirty="0" err="1" smtClean="0"/>
              <a:t>agent(s</a:t>
            </a:r>
            <a:r>
              <a:rPr lang="et-EE" dirty="0" smtClean="0"/>
              <a:t>), </a:t>
            </a:r>
            <a:r>
              <a:rPr lang="et-EE" dirty="0" err="1" smtClean="0"/>
              <a:t>object(s</a:t>
            </a:r>
            <a:r>
              <a:rPr lang="et-EE" dirty="0" smtClean="0"/>
              <a:t>) </a:t>
            </a:r>
            <a:r>
              <a:rPr lang="et-EE" dirty="0" err="1" smtClean="0"/>
              <a:t>inside</a:t>
            </a:r>
            <a:r>
              <a:rPr lang="et-EE" dirty="0" smtClean="0"/>
              <a:t> </a:t>
            </a:r>
            <a:r>
              <a:rPr lang="et-EE" dirty="0" err="1" smtClean="0"/>
              <a:t>some</a:t>
            </a:r>
            <a:r>
              <a:rPr lang="et-EE" dirty="0" smtClean="0"/>
              <a:t> </a:t>
            </a:r>
            <a:r>
              <a:rPr lang="et-EE" dirty="0" err="1" smtClean="0"/>
              <a:t>time</a:t>
            </a:r>
            <a:r>
              <a:rPr lang="et-EE" dirty="0" smtClean="0"/>
              <a:t> </a:t>
            </a:r>
            <a:r>
              <a:rPr lang="et-EE" dirty="0" err="1" smtClean="0"/>
              <a:t>interval</a:t>
            </a:r>
            <a:r>
              <a:rPr lang="et-EE" dirty="0" smtClean="0"/>
              <a:t> (</a:t>
            </a:r>
            <a:r>
              <a:rPr lang="et-EE" dirty="0" err="1" smtClean="0"/>
              <a:t>e.g</a:t>
            </a:r>
            <a:r>
              <a:rPr lang="et-EE" dirty="0" smtClean="0"/>
              <a:t>. </a:t>
            </a:r>
            <a:r>
              <a:rPr lang="et-EE" dirty="0" err="1" smtClean="0"/>
              <a:t>day</a:t>
            </a:r>
            <a:r>
              <a:rPr lang="et-EE"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What is Information ?</a:t>
            </a:r>
            <a:endParaRPr lang="et-EE" smtClean="0"/>
          </a:p>
        </p:txBody>
      </p:sp>
      <p:sp>
        <p:nvSpPr>
          <p:cNvPr id="18435" name="Content Placeholder 2"/>
          <p:cNvSpPr>
            <a:spLocks noGrp="1"/>
          </p:cNvSpPr>
          <p:nvPr>
            <p:ph idx="1"/>
          </p:nvPr>
        </p:nvSpPr>
        <p:spPr/>
        <p:txBody>
          <a:bodyPr/>
          <a:lstStyle/>
          <a:p>
            <a:r>
              <a:rPr lang="en-US" smtClean="0"/>
              <a:t>Norbert Wiener, the originator of cybernetics: "Information is information, not matter </a:t>
            </a:r>
            <a:r>
              <a:rPr lang="et-EE" smtClean="0"/>
              <a:t>n</a:t>
            </a:r>
            <a:r>
              <a:rPr lang="en-US" smtClean="0"/>
              <a:t>or energy“</a:t>
            </a:r>
            <a:endParaRPr lang="et-EE" smtClean="0"/>
          </a:p>
          <a:p>
            <a:r>
              <a:rPr lang="et-EE" smtClean="0"/>
              <a:t>Are bits and bytes information?</a:t>
            </a:r>
          </a:p>
          <a:p>
            <a:r>
              <a:rPr lang="en-US" smtClean="0"/>
              <a:t>Has Information natural properties</a:t>
            </a:r>
            <a:r>
              <a:rPr lang="et-EE" smtClean="0"/>
              <a:t> </a:t>
            </a:r>
            <a:r>
              <a:rPr lang="en-US" smtClean="0"/>
              <a:t>?</a:t>
            </a:r>
            <a:endParaRPr lang="et-EE" smtClean="0"/>
          </a:p>
          <a:p>
            <a:pPr lvl="1"/>
            <a:r>
              <a:rPr lang="et-EE" smtClean="0"/>
              <a:t>Is there an information conservation law?</a:t>
            </a:r>
          </a:p>
          <a:p>
            <a:endParaRPr lang="et-EE"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itle 1"/>
          <p:cNvSpPr>
            <a:spLocks noGrp="1"/>
          </p:cNvSpPr>
          <p:nvPr>
            <p:ph type="title"/>
          </p:nvPr>
        </p:nvSpPr>
        <p:spPr/>
        <p:txBody>
          <a:bodyPr/>
          <a:lstStyle/>
          <a:p>
            <a:pPr eaLnBrk="1" hangingPunct="1"/>
            <a:r>
              <a:rPr lang="et-EE" smtClean="0"/>
              <a:t>Communication act</a:t>
            </a:r>
          </a:p>
        </p:txBody>
      </p:sp>
      <p:sp>
        <p:nvSpPr>
          <p:cNvPr id="3081" name="Content Placeholder 2"/>
          <p:cNvSpPr>
            <a:spLocks noGrp="1"/>
          </p:cNvSpPr>
          <p:nvPr>
            <p:ph idx="1"/>
          </p:nvPr>
        </p:nvSpPr>
        <p:spPr/>
        <p:txBody>
          <a:bodyPr/>
          <a:lstStyle/>
          <a:p>
            <a:pPr eaLnBrk="1" hangingPunct="1"/>
            <a:r>
              <a:rPr lang="et-EE" dirty="0" smtClean="0"/>
              <a:t>Suppose      ,      perceive</a:t>
            </a:r>
          </a:p>
          <a:p>
            <a:pPr eaLnBrk="1" hangingPunct="1"/>
            <a:r>
              <a:rPr lang="et-EE" dirty="0" smtClean="0"/>
              <a:t>    creates a message</a:t>
            </a:r>
          </a:p>
          <a:p>
            <a:pPr eaLnBrk="1" hangingPunct="1"/>
            <a:r>
              <a:rPr lang="et-EE" dirty="0" smtClean="0"/>
              <a:t> Agent        receives  </a:t>
            </a:r>
          </a:p>
        </p:txBody>
      </p:sp>
      <p:graphicFrame>
        <p:nvGraphicFramePr>
          <p:cNvPr id="3074" name="Object 2"/>
          <p:cNvGraphicFramePr>
            <a:graphicFrameLocks noChangeAspect="1"/>
          </p:cNvGraphicFramePr>
          <p:nvPr/>
        </p:nvGraphicFramePr>
        <p:xfrm>
          <a:off x="2339752" y="1628775"/>
          <a:ext cx="604837" cy="539750"/>
        </p:xfrm>
        <a:graphic>
          <a:graphicData uri="http://schemas.openxmlformats.org/presentationml/2006/ole">
            <p:oleObj spid="_x0000_s3074" name="Equation" r:id="rId3" imgW="241200" imgH="215640" progId="Equation.DSMT4">
              <p:embed/>
            </p:oleObj>
          </a:graphicData>
        </a:graphic>
      </p:graphicFrame>
      <p:graphicFrame>
        <p:nvGraphicFramePr>
          <p:cNvPr id="3075" name="Object 3"/>
          <p:cNvGraphicFramePr>
            <a:graphicFrameLocks noChangeAspect="1"/>
          </p:cNvGraphicFramePr>
          <p:nvPr/>
        </p:nvGraphicFramePr>
        <p:xfrm>
          <a:off x="5220072" y="1628775"/>
          <a:ext cx="1589087" cy="571500"/>
        </p:xfrm>
        <a:graphic>
          <a:graphicData uri="http://schemas.openxmlformats.org/presentationml/2006/ole">
            <p:oleObj spid="_x0000_s3075" name="Equation" r:id="rId4" imgW="634680" imgH="228600" progId="Equation.DSMT4">
              <p:embed/>
            </p:oleObj>
          </a:graphicData>
        </a:graphic>
      </p:graphicFrame>
      <p:graphicFrame>
        <p:nvGraphicFramePr>
          <p:cNvPr id="3076" name="Object 4"/>
          <p:cNvGraphicFramePr>
            <a:graphicFrameLocks noChangeAspect="1"/>
          </p:cNvGraphicFramePr>
          <p:nvPr/>
        </p:nvGraphicFramePr>
        <p:xfrm>
          <a:off x="2195513" y="2817813"/>
          <a:ext cx="636587" cy="539750"/>
        </p:xfrm>
        <a:graphic>
          <a:graphicData uri="http://schemas.openxmlformats.org/presentationml/2006/ole">
            <p:oleObj spid="_x0000_s3076" name="Equation" r:id="rId5" imgW="253800" imgH="215640" progId="Equation.DSMT4">
              <p:embed/>
            </p:oleObj>
          </a:graphicData>
        </a:graphic>
      </p:graphicFrame>
      <p:graphicFrame>
        <p:nvGraphicFramePr>
          <p:cNvPr id="3077" name="Object 5"/>
          <p:cNvGraphicFramePr>
            <a:graphicFrameLocks noChangeAspect="1"/>
          </p:cNvGraphicFramePr>
          <p:nvPr/>
        </p:nvGraphicFramePr>
        <p:xfrm>
          <a:off x="4644008" y="2209800"/>
          <a:ext cx="2574925" cy="571500"/>
        </p:xfrm>
        <a:graphic>
          <a:graphicData uri="http://schemas.openxmlformats.org/presentationml/2006/ole">
            <p:oleObj spid="_x0000_s3077" name="Equation" r:id="rId6" imgW="1028520" imgH="228600" progId="Equation.DSMT4">
              <p:embed/>
            </p:oleObj>
          </a:graphicData>
        </a:graphic>
      </p:graphicFrame>
      <p:graphicFrame>
        <p:nvGraphicFramePr>
          <p:cNvPr id="3078" name="Object 6"/>
          <p:cNvGraphicFramePr>
            <a:graphicFrameLocks noChangeAspect="1"/>
          </p:cNvGraphicFramePr>
          <p:nvPr/>
        </p:nvGraphicFramePr>
        <p:xfrm>
          <a:off x="4355976" y="2781300"/>
          <a:ext cx="3813175" cy="571500"/>
        </p:xfrm>
        <a:graphic>
          <a:graphicData uri="http://schemas.openxmlformats.org/presentationml/2006/ole">
            <p:oleObj spid="_x0000_s3078" name="Equation" r:id="rId7" imgW="1523880" imgH="228600" progId="Equation.DSMT4">
              <p:embed/>
            </p:oleObj>
          </a:graphicData>
        </a:graphic>
      </p:graphicFrame>
      <p:graphicFrame>
        <p:nvGraphicFramePr>
          <p:cNvPr id="3079" name="Object 7"/>
          <p:cNvGraphicFramePr>
            <a:graphicFrameLocks noChangeAspect="1"/>
          </p:cNvGraphicFramePr>
          <p:nvPr/>
        </p:nvGraphicFramePr>
        <p:xfrm>
          <a:off x="2987824" y="1628800"/>
          <a:ext cx="636587" cy="539750"/>
        </p:xfrm>
        <a:graphic>
          <a:graphicData uri="http://schemas.openxmlformats.org/presentationml/2006/ole">
            <p:oleObj spid="_x0000_s3079" name="Equation" r:id="rId8" imgW="253800" imgH="215640" progId="Equation.DSMT4">
              <p:embed/>
            </p:oleObj>
          </a:graphicData>
        </a:graphic>
      </p:graphicFrame>
      <p:graphicFrame>
        <p:nvGraphicFramePr>
          <p:cNvPr id="2" name="Object 2"/>
          <p:cNvGraphicFramePr>
            <a:graphicFrameLocks noChangeAspect="1"/>
          </p:cNvGraphicFramePr>
          <p:nvPr/>
        </p:nvGraphicFramePr>
        <p:xfrm>
          <a:off x="755576" y="2204864"/>
          <a:ext cx="604838" cy="539750"/>
        </p:xfrm>
        <a:graphic>
          <a:graphicData uri="http://schemas.openxmlformats.org/presentationml/2006/ole">
            <p:oleObj spid="_x0000_s3080" name="Equation" r:id="rId9" imgW="241200" imgH="215640" progId="Equation.DSMT4">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itle 1"/>
          <p:cNvSpPr>
            <a:spLocks noGrp="1"/>
          </p:cNvSpPr>
          <p:nvPr>
            <p:ph type="title"/>
          </p:nvPr>
        </p:nvSpPr>
        <p:spPr/>
        <p:txBody>
          <a:bodyPr/>
          <a:lstStyle/>
          <a:p>
            <a:pPr eaLnBrk="1" hangingPunct="1"/>
            <a:r>
              <a:rPr lang="et-EE" smtClean="0"/>
              <a:t>Information processing</a:t>
            </a:r>
          </a:p>
        </p:txBody>
      </p:sp>
      <p:sp>
        <p:nvSpPr>
          <p:cNvPr id="4106" name="Content Placeholder 2"/>
          <p:cNvSpPr>
            <a:spLocks noGrp="1"/>
          </p:cNvSpPr>
          <p:nvPr>
            <p:ph idx="1"/>
          </p:nvPr>
        </p:nvSpPr>
        <p:spPr/>
        <p:txBody>
          <a:bodyPr/>
          <a:lstStyle/>
          <a:p>
            <a:pPr eaLnBrk="1" hangingPunct="1"/>
            <a:r>
              <a:rPr lang="et-EE" dirty="0" smtClean="0"/>
              <a:t>Receiver       , his language</a:t>
            </a:r>
          </a:p>
          <a:p>
            <a:pPr eaLnBrk="1" hangingPunct="1"/>
            <a:r>
              <a:rPr lang="et-EE" dirty="0" smtClean="0"/>
              <a:t>Received message</a:t>
            </a:r>
          </a:p>
          <a:p>
            <a:pPr eaLnBrk="1" hangingPunct="1"/>
            <a:r>
              <a:rPr lang="et-EE" dirty="0" smtClean="0"/>
              <a:t>Processing:</a:t>
            </a:r>
          </a:p>
          <a:p>
            <a:pPr lvl="1" eaLnBrk="1" hangingPunct="1">
              <a:buFontTx/>
              <a:buNone/>
            </a:pPr>
            <a:r>
              <a:rPr lang="et-EE" dirty="0" smtClean="0"/>
              <a:t> </a:t>
            </a:r>
          </a:p>
          <a:p>
            <a:pPr lvl="1" eaLnBrk="1" hangingPunct="1"/>
            <a:endParaRPr lang="et-EE" dirty="0" smtClean="0"/>
          </a:p>
          <a:p>
            <a:pPr lvl="1" eaLnBrk="1" hangingPunct="1"/>
            <a:endParaRPr lang="et-EE" dirty="0" smtClean="0"/>
          </a:p>
          <a:p>
            <a:pPr eaLnBrk="1" hangingPunct="1"/>
            <a:r>
              <a:rPr lang="et-EE" dirty="0" smtClean="0"/>
              <a:t>Update:    </a:t>
            </a:r>
          </a:p>
        </p:txBody>
      </p:sp>
      <p:graphicFrame>
        <p:nvGraphicFramePr>
          <p:cNvPr id="4098" name="Object 2"/>
          <p:cNvGraphicFramePr>
            <a:graphicFrameLocks noChangeAspect="1"/>
          </p:cNvGraphicFramePr>
          <p:nvPr/>
        </p:nvGraphicFramePr>
        <p:xfrm>
          <a:off x="2566988" y="1628775"/>
          <a:ext cx="636587" cy="539750"/>
        </p:xfrm>
        <a:graphic>
          <a:graphicData uri="http://schemas.openxmlformats.org/presentationml/2006/ole">
            <p:oleObj spid="_x0000_s4098" name="Equation" r:id="rId3" imgW="253800" imgH="215640" progId="Equation.DSMT4">
              <p:embed/>
            </p:oleObj>
          </a:graphicData>
        </a:graphic>
      </p:graphicFrame>
      <p:graphicFrame>
        <p:nvGraphicFramePr>
          <p:cNvPr id="4099" name="Object 4"/>
          <p:cNvGraphicFramePr>
            <a:graphicFrameLocks noChangeAspect="1"/>
          </p:cNvGraphicFramePr>
          <p:nvPr/>
        </p:nvGraphicFramePr>
        <p:xfrm>
          <a:off x="5436096" y="1617663"/>
          <a:ext cx="763588" cy="635000"/>
        </p:xfrm>
        <a:graphic>
          <a:graphicData uri="http://schemas.openxmlformats.org/presentationml/2006/ole">
            <p:oleObj spid="_x0000_s4099" name="Equation" r:id="rId4" imgW="304560" imgH="253800" progId="Equation.DSMT4">
              <p:embed/>
            </p:oleObj>
          </a:graphicData>
        </a:graphic>
      </p:graphicFrame>
      <p:graphicFrame>
        <p:nvGraphicFramePr>
          <p:cNvPr id="4100" name="Object 5"/>
          <p:cNvGraphicFramePr>
            <a:graphicFrameLocks noChangeAspect="1"/>
          </p:cNvGraphicFramePr>
          <p:nvPr/>
        </p:nvGraphicFramePr>
        <p:xfrm>
          <a:off x="4067944" y="2209800"/>
          <a:ext cx="4386263" cy="571500"/>
        </p:xfrm>
        <a:graphic>
          <a:graphicData uri="http://schemas.openxmlformats.org/presentationml/2006/ole">
            <p:oleObj spid="_x0000_s4100" name="Equation" r:id="rId5" imgW="1752480" imgH="228600" progId="Equation.DSMT4">
              <p:embed/>
            </p:oleObj>
          </a:graphicData>
        </a:graphic>
      </p:graphicFrame>
      <p:graphicFrame>
        <p:nvGraphicFramePr>
          <p:cNvPr id="4101" name="Object 6"/>
          <p:cNvGraphicFramePr>
            <a:graphicFrameLocks noChangeAspect="1"/>
          </p:cNvGraphicFramePr>
          <p:nvPr/>
        </p:nvGraphicFramePr>
        <p:xfrm>
          <a:off x="1331913" y="3357563"/>
          <a:ext cx="4164012" cy="571500"/>
        </p:xfrm>
        <a:graphic>
          <a:graphicData uri="http://schemas.openxmlformats.org/presentationml/2006/ole">
            <p:oleObj spid="_x0000_s4101" name="Equation" r:id="rId6" imgW="1663560" imgH="228600" progId="Equation.DSMT4">
              <p:embed/>
            </p:oleObj>
          </a:graphicData>
        </a:graphic>
      </p:graphicFrame>
      <p:graphicFrame>
        <p:nvGraphicFramePr>
          <p:cNvPr id="4102" name="Object 7"/>
          <p:cNvGraphicFramePr>
            <a:graphicFrameLocks noChangeAspect="1"/>
          </p:cNvGraphicFramePr>
          <p:nvPr/>
        </p:nvGraphicFramePr>
        <p:xfrm>
          <a:off x="1331913" y="3860800"/>
          <a:ext cx="2733675" cy="508000"/>
        </p:xfrm>
        <a:graphic>
          <a:graphicData uri="http://schemas.openxmlformats.org/presentationml/2006/ole">
            <p:oleObj spid="_x0000_s4102" name="Equation" r:id="rId7" imgW="1091880" imgH="203040" progId="Equation.DSMT4">
              <p:embed/>
            </p:oleObj>
          </a:graphicData>
        </a:graphic>
      </p:graphicFrame>
      <p:graphicFrame>
        <p:nvGraphicFramePr>
          <p:cNvPr id="4103" name="Object 8"/>
          <p:cNvGraphicFramePr>
            <a:graphicFrameLocks noChangeAspect="1"/>
          </p:cNvGraphicFramePr>
          <p:nvPr/>
        </p:nvGraphicFramePr>
        <p:xfrm>
          <a:off x="1258888" y="4437063"/>
          <a:ext cx="6961187" cy="539750"/>
        </p:xfrm>
        <a:graphic>
          <a:graphicData uri="http://schemas.openxmlformats.org/presentationml/2006/ole">
            <p:oleObj spid="_x0000_s4103" name="Equation" r:id="rId8" imgW="2781000" imgH="215640" progId="Equation.DSMT4">
              <p:embed/>
            </p:oleObj>
          </a:graphicData>
        </a:graphic>
      </p:graphicFrame>
      <p:graphicFrame>
        <p:nvGraphicFramePr>
          <p:cNvPr id="4104" name="Object 10"/>
          <p:cNvGraphicFramePr>
            <a:graphicFrameLocks noChangeAspect="1"/>
          </p:cNvGraphicFramePr>
          <p:nvPr/>
        </p:nvGraphicFramePr>
        <p:xfrm>
          <a:off x="1301750" y="5516563"/>
          <a:ext cx="3054350" cy="635000"/>
        </p:xfrm>
        <a:graphic>
          <a:graphicData uri="http://schemas.openxmlformats.org/presentationml/2006/ole">
            <p:oleObj spid="_x0000_s4104" name="Equation" r:id="rId9" imgW="1218960" imgH="253800" progId="Equation.DSMT4">
              <p:embed/>
            </p:oleObj>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Maximum entropy modelling</a:t>
            </a:r>
            <a:endParaRPr lang="et-EE" dirty="0"/>
          </a:p>
        </p:txBody>
      </p:sp>
      <p:sp>
        <p:nvSpPr>
          <p:cNvPr id="3" name="Content Placeholder 2"/>
          <p:cNvSpPr>
            <a:spLocks noGrp="1"/>
          </p:cNvSpPr>
          <p:nvPr>
            <p:ph idx="1"/>
          </p:nvPr>
        </p:nvSpPr>
        <p:spPr/>
        <p:txBody>
          <a:bodyPr/>
          <a:lstStyle/>
          <a:p>
            <a:r>
              <a:rPr lang="et-EE" dirty="0" smtClean="0"/>
              <a:t>The algorithm of processing should satisfy the Bayesian principle of maximum entropy:</a:t>
            </a:r>
          </a:p>
          <a:p>
            <a:pPr lvl="1"/>
            <a:r>
              <a:rPr lang="et-EE" dirty="0" smtClean="0"/>
              <a:t>use only provided information</a:t>
            </a:r>
          </a:p>
          <a:p>
            <a:pPr lvl="1"/>
            <a:r>
              <a:rPr lang="et-EE" dirty="0" smtClean="0"/>
              <a:t>do not assume anything</a:t>
            </a:r>
          </a:p>
          <a:p>
            <a:r>
              <a:rPr lang="et-EE" dirty="0" smtClean="0"/>
              <a:t>From here it follows, that entropy of agent languages should all the time remain less than the entropy of the World</a:t>
            </a:r>
            <a:endParaRPr lang="et-EE"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1"/>
          <p:cNvSpPr>
            <a:spLocks noGrp="1"/>
          </p:cNvSpPr>
          <p:nvPr>
            <p:ph type="title"/>
          </p:nvPr>
        </p:nvSpPr>
        <p:spPr/>
        <p:txBody>
          <a:bodyPr/>
          <a:lstStyle/>
          <a:p>
            <a:r>
              <a:rPr lang="et-EE" smtClean="0"/>
              <a:t>Entropy of the World</a:t>
            </a:r>
          </a:p>
        </p:txBody>
      </p:sp>
      <p:sp>
        <p:nvSpPr>
          <p:cNvPr id="5126" name="Content Placeholder 2"/>
          <p:cNvSpPr>
            <a:spLocks noGrp="1"/>
          </p:cNvSpPr>
          <p:nvPr>
            <p:ph idx="1"/>
          </p:nvPr>
        </p:nvSpPr>
        <p:spPr>
          <a:xfrm>
            <a:off x="457200" y="1628775"/>
            <a:ext cx="8229600" cy="4525963"/>
          </a:xfrm>
        </p:spPr>
        <p:txBody>
          <a:bodyPr/>
          <a:lstStyle/>
          <a:p>
            <a:r>
              <a:rPr lang="et-EE" dirty="0" smtClean="0"/>
              <a:t>World:</a:t>
            </a:r>
          </a:p>
          <a:p>
            <a:r>
              <a:rPr lang="et-EE" dirty="0" smtClean="0"/>
              <a:t>Shannon’s entropy (attribute-based view of the world):</a:t>
            </a:r>
          </a:p>
          <a:p>
            <a:endParaRPr lang="et-EE" dirty="0" smtClean="0"/>
          </a:p>
          <a:p>
            <a:endParaRPr lang="et-EE" dirty="0" smtClean="0"/>
          </a:p>
          <a:p>
            <a:endParaRPr lang="et-EE" dirty="0" smtClean="0"/>
          </a:p>
        </p:txBody>
      </p:sp>
      <p:graphicFrame>
        <p:nvGraphicFramePr>
          <p:cNvPr id="5122" name="Object 2"/>
          <p:cNvGraphicFramePr>
            <a:graphicFrameLocks noChangeAspect="1"/>
          </p:cNvGraphicFramePr>
          <p:nvPr/>
        </p:nvGraphicFramePr>
        <p:xfrm>
          <a:off x="2268538" y="1628775"/>
          <a:ext cx="2727325" cy="546100"/>
        </p:xfrm>
        <a:graphic>
          <a:graphicData uri="http://schemas.openxmlformats.org/presentationml/2006/ole">
            <p:oleObj spid="_x0000_s5122" name="Equation" r:id="rId3" imgW="1092490" imgH="218547" progId="Equation.DSMT4">
              <p:embed/>
            </p:oleObj>
          </a:graphicData>
        </a:graphic>
      </p:graphicFrame>
      <p:graphicFrame>
        <p:nvGraphicFramePr>
          <p:cNvPr id="5123" name="Object 3"/>
          <p:cNvGraphicFramePr>
            <a:graphicFrameLocks noChangeAspect="1"/>
          </p:cNvGraphicFramePr>
          <p:nvPr/>
        </p:nvGraphicFramePr>
        <p:xfrm>
          <a:off x="5724525" y="1557338"/>
          <a:ext cx="2576513" cy="547687"/>
        </p:xfrm>
        <a:graphic>
          <a:graphicData uri="http://schemas.openxmlformats.org/presentationml/2006/ole">
            <p:oleObj spid="_x0000_s5123" name="Equation" r:id="rId4" imgW="1031636" imgH="218547" progId="Equation.DSMT4">
              <p:embed/>
            </p:oleObj>
          </a:graphicData>
        </a:graphic>
      </p:graphicFrame>
      <p:sp>
        <p:nvSpPr>
          <p:cNvPr id="512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t-EE"/>
          </a:p>
        </p:txBody>
      </p:sp>
      <p:graphicFrame>
        <p:nvGraphicFramePr>
          <p:cNvPr id="5124" name="Object 4"/>
          <p:cNvGraphicFramePr>
            <a:graphicFrameLocks noChangeAspect="1"/>
          </p:cNvGraphicFramePr>
          <p:nvPr/>
        </p:nvGraphicFramePr>
        <p:xfrm>
          <a:off x="292100" y="3220517"/>
          <a:ext cx="8558213" cy="1144587"/>
        </p:xfrm>
        <a:graphic>
          <a:graphicData uri="http://schemas.openxmlformats.org/presentationml/2006/ole">
            <p:oleObj spid="_x0000_s5124" name="Equation" r:id="rId5" imgW="3416300" imgH="457200" progId="Equation.DSMT4">
              <p:embed/>
            </p:oleObj>
          </a:graphicData>
        </a:graphic>
      </p:graphicFrame>
      <p:sp>
        <p:nvSpPr>
          <p:cNvPr id="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Object-oriented view</a:t>
            </a:r>
            <a:endParaRPr lang="et-EE" dirty="0"/>
          </a:p>
        </p:txBody>
      </p:sp>
      <p:sp>
        <p:nvSpPr>
          <p:cNvPr id="3" name="Content Placeholder 2"/>
          <p:cNvSpPr>
            <a:spLocks noGrp="1"/>
          </p:cNvSpPr>
          <p:nvPr>
            <p:ph idx="1"/>
          </p:nvPr>
        </p:nvSpPr>
        <p:spPr/>
        <p:txBody>
          <a:bodyPr/>
          <a:lstStyle/>
          <a:p>
            <a:r>
              <a:rPr lang="et-EE" dirty="0" err="1" smtClean="0"/>
              <a:t>For</a:t>
            </a:r>
            <a:r>
              <a:rPr lang="et-EE" dirty="0" smtClean="0"/>
              <a:t> </a:t>
            </a:r>
            <a:r>
              <a:rPr lang="et-EE" dirty="0" err="1" smtClean="0"/>
              <a:t>an</a:t>
            </a:r>
            <a:r>
              <a:rPr lang="et-EE" dirty="0" smtClean="0"/>
              <a:t> agent, </a:t>
            </a:r>
            <a:r>
              <a:rPr lang="et-EE" dirty="0" err="1" smtClean="0"/>
              <a:t>World</a:t>
            </a:r>
            <a:r>
              <a:rPr lang="et-EE" dirty="0" smtClean="0"/>
              <a:t> consists of objects – groupes of attributes perceived close to each other (the proximacy relation)</a:t>
            </a:r>
          </a:p>
          <a:p>
            <a:r>
              <a:rPr lang="et-EE" dirty="0" smtClean="0"/>
              <a:t>Difference of objects:</a:t>
            </a:r>
          </a:p>
          <a:p>
            <a:endParaRPr lang="et-EE" dirty="0" smtClean="0"/>
          </a:p>
          <a:p>
            <a:r>
              <a:rPr lang="et-EE" dirty="0" smtClean="0"/>
              <a:t>Entropy of the (object-oriented) world:</a:t>
            </a:r>
          </a:p>
          <a:p>
            <a:endParaRPr lang="et-EE" dirty="0" smtClean="0"/>
          </a:p>
          <a:p>
            <a:endParaRPr lang="et-EE" dirty="0" smtClean="0"/>
          </a:p>
          <a:p>
            <a:endParaRPr lang="et-EE" dirty="0"/>
          </a:p>
        </p:txBody>
      </p:sp>
      <p:graphicFrame>
        <p:nvGraphicFramePr>
          <p:cNvPr id="94210" name="Object 2"/>
          <p:cNvGraphicFramePr>
            <a:graphicFrameLocks noChangeAspect="1"/>
          </p:cNvGraphicFramePr>
          <p:nvPr/>
        </p:nvGraphicFramePr>
        <p:xfrm>
          <a:off x="1043608" y="3789040"/>
          <a:ext cx="4494212" cy="579437"/>
        </p:xfrm>
        <a:graphic>
          <a:graphicData uri="http://schemas.openxmlformats.org/presentationml/2006/ole">
            <p:oleObj spid="_x0000_s94210" name="Equation" r:id="rId3" imgW="1792713" imgH="231522" progId="Equation.DSMT4">
              <p:embed/>
            </p:oleObj>
          </a:graphicData>
        </a:graphic>
      </p:graphicFrame>
      <p:graphicFrame>
        <p:nvGraphicFramePr>
          <p:cNvPr id="94211" name="Object 3"/>
          <p:cNvGraphicFramePr>
            <a:graphicFrameLocks noChangeAspect="1"/>
          </p:cNvGraphicFramePr>
          <p:nvPr/>
        </p:nvGraphicFramePr>
        <p:xfrm>
          <a:off x="5868144" y="3573016"/>
          <a:ext cx="2760662" cy="1087438"/>
        </p:xfrm>
        <a:graphic>
          <a:graphicData uri="http://schemas.openxmlformats.org/presentationml/2006/ole">
            <p:oleObj spid="_x0000_s94211" name="Equation" r:id="rId4" imgW="1104565" imgH="434916" progId="Equation.DSMT4">
              <p:embed/>
            </p:oleObj>
          </a:graphicData>
        </a:graphic>
      </p:graphicFrame>
      <p:graphicFrame>
        <p:nvGraphicFramePr>
          <p:cNvPr id="94213" name="Object 5"/>
          <p:cNvGraphicFramePr>
            <a:graphicFrameLocks noChangeAspect="1"/>
          </p:cNvGraphicFramePr>
          <p:nvPr/>
        </p:nvGraphicFramePr>
        <p:xfrm>
          <a:off x="1331640" y="4941168"/>
          <a:ext cx="6124575" cy="1277937"/>
        </p:xfrm>
        <a:graphic>
          <a:graphicData uri="http://schemas.openxmlformats.org/presentationml/2006/ole">
            <p:oleObj spid="_x0000_s94213" name="Equation" r:id="rId5" imgW="2451709" imgH="511368" progId="Equation.DSMT4">
              <p:embed/>
            </p:oleObj>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Entropy of a language</a:t>
            </a:r>
            <a:endParaRPr lang="et-EE" dirty="0"/>
          </a:p>
        </p:txBody>
      </p:sp>
      <p:sp>
        <p:nvSpPr>
          <p:cNvPr id="3" name="Content Placeholder 2"/>
          <p:cNvSpPr>
            <a:spLocks noGrp="1"/>
          </p:cNvSpPr>
          <p:nvPr>
            <p:ph idx="1"/>
          </p:nvPr>
        </p:nvSpPr>
        <p:spPr/>
        <p:txBody>
          <a:bodyPr/>
          <a:lstStyle/>
          <a:p>
            <a:r>
              <a:rPr lang="et-EE" dirty="0" smtClean="0"/>
              <a:t>Entropy of a language as a many-many weighted mapping  </a:t>
            </a:r>
            <a:endParaRPr lang="et-EE" dirty="0"/>
          </a:p>
        </p:txBody>
      </p:sp>
      <p:sp>
        <p:nvSpPr>
          <p:cNvPr id="1064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06497" name="Object 1"/>
          <p:cNvGraphicFramePr>
            <a:graphicFrameLocks noChangeAspect="1"/>
          </p:cNvGraphicFramePr>
          <p:nvPr/>
        </p:nvGraphicFramePr>
        <p:xfrm>
          <a:off x="3923928" y="2204864"/>
          <a:ext cx="2400300" cy="474663"/>
        </p:xfrm>
        <a:graphic>
          <a:graphicData uri="http://schemas.openxmlformats.org/presentationml/2006/ole">
            <p:oleObj spid="_x0000_s106497" name="Equation" r:id="rId3" imgW="965200" imgH="190500" progId="Equation.DSMT4">
              <p:embed/>
            </p:oleObj>
          </a:graphicData>
        </a:graphic>
      </p:graphicFrame>
      <p:sp>
        <p:nvSpPr>
          <p:cNvPr id="106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06499" name="Object 3"/>
          <p:cNvGraphicFramePr>
            <a:graphicFrameLocks noChangeAspect="1"/>
          </p:cNvGraphicFramePr>
          <p:nvPr/>
        </p:nvGraphicFramePr>
        <p:xfrm>
          <a:off x="6372200" y="2204864"/>
          <a:ext cx="1363663" cy="508000"/>
        </p:xfrm>
        <a:graphic>
          <a:graphicData uri="http://schemas.openxmlformats.org/presentationml/2006/ole">
            <p:oleObj spid="_x0000_s106499" name="Equation" r:id="rId4" imgW="545626" imgH="203024" progId="Equation.DSMT4">
              <p:embed/>
            </p:oleObj>
          </a:graphicData>
        </a:graphic>
      </p:graphicFrame>
      <p:sp>
        <p:nvSpPr>
          <p:cNvPr id="1065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06501" name="Object 5"/>
          <p:cNvGraphicFramePr>
            <a:graphicFrameLocks noChangeAspect="1"/>
          </p:cNvGraphicFramePr>
          <p:nvPr/>
        </p:nvGraphicFramePr>
        <p:xfrm>
          <a:off x="7740352" y="2204864"/>
          <a:ext cx="1173163" cy="508000"/>
        </p:xfrm>
        <a:graphic>
          <a:graphicData uri="http://schemas.openxmlformats.org/presentationml/2006/ole">
            <p:oleObj spid="_x0000_s106501" name="Equation" r:id="rId5" imgW="469696" imgH="203112" progId="Equation.DSMT4">
              <p:embed/>
            </p:oleObj>
          </a:graphicData>
        </a:graphic>
      </p:graphicFrame>
      <p:sp>
        <p:nvSpPr>
          <p:cNvPr id="1065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06503" name="Object 7"/>
          <p:cNvGraphicFramePr>
            <a:graphicFrameLocks noChangeAspect="1"/>
          </p:cNvGraphicFramePr>
          <p:nvPr/>
        </p:nvGraphicFramePr>
        <p:xfrm>
          <a:off x="971550" y="2708920"/>
          <a:ext cx="6348413" cy="984250"/>
        </p:xfrm>
        <a:graphic>
          <a:graphicData uri="http://schemas.openxmlformats.org/presentationml/2006/ole">
            <p:oleObj spid="_x0000_s106503" name="Equation" r:id="rId6" imgW="2540000" imgH="393700" progId="Equation.DSMT4">
              <p:embed/>
            </p:oleObj>
          </a:graphicData>
        </a:graphic>
      </p:graphicFrame>
      <p:sp>
        <p:nvSpPr>
          <p:cNvPr id="1065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06505" name="Object 9"/>
          <p:cNvGraphicFramePr>
            <a:graphicFrameLocks noChangeAspect="1"/>
          </p:cNvGraphicFramePr>
          <p:nvPr/>
        </p:nvGraphicFramePr>
        <p:xfrm>
          <a:off x="971550" y="3717032"/>
          <a:ext cx="5967413" cy="1587500"/>
        </p:xfrm>
        <a:graphic>
          <a:graphicData uri="http://schemas.openxmlformats.org/presentationml/2006/ole">
            <p:oleObj spid="_x0000_s106505" name="Equation" r:id="rId7" imgW="2387600" imgH="635000" progId="Equation.DSMT4">
              <p:embed/>
            </p:oleObj>
          </a:graphicData>
        </a:graphic>
      </p:graphicFrame>
      <p:sp>
        <p:nvSpPr>
          <p:cNvPr id="1065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06507" name="Object 11"/>
          <p:cNvGraphicFramePr>
            <a:graphicFrameLocks noChangeAspect="1"/>
          </p:cNvGraphicFramePr>
          <p:nvPr/>
        </p:nvGraphicFramePr>
        <p:xfrm>
          <a:off x="971550" y="5162376"/>
          <a:ext cx="6316663" cy="1651000"/>
        </p:xfrm>
        <a:graphic>
          <a:graphicData uri="http://schemas.openxmlformats.org/presentationml/2006/ole">
            <p:oleObj spid="_x0000_s106507" name="Equation" r:id="rId8" imgW="2527300" imgH="660400" progId="Equation.DSMT4">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Properties</a:t>
            </a:r>
            <a:endParaRPr lang="et-EE" dirty="0"/>
          </a:p>
        </p:txBody>
      </p:sp>
      <p:sp>
        <p:nvSpPr>
          <p:cNvPr id="3" name="Content Placeholder 2"/>
          <p:cNvSpPr>
            <a:spLocks noGrp="1"/>
          </p:cNvSpPr>
          <p:nvPr>
            <p:ph idx="1"/>
          </p:nvPr>
        </p:nvSpPr>
        <p:spPr/>
        <p:txBody>
          <a:bodyPr/>
          <a:lstStyle/>
          <a:p>
            <a:r>
              <a:rPr lang="et-EE" dirty="0" smtClean="0"/>
              <a:t>Entropy of an 1-1 mapping with uniforme wages</a:t>
            </a:r>
          </a:p>
          <a:p>
            <a:pPr>
              <a:buNone/>
            </a:pPr>
            <a:r>
              <a:rPr lang="et-EE" dirty="0" smtClean="0"/>
              <a:t>	is  </a:t>
            </a:r>
          </a:p>
          <a:p>
            <a:pPr>
              <a:buNone/>
            </a:pPr>
            <a:r>
              <a:rPr lang="et-EE" dirty="0" smtClean="0"/>
              <a:t>Example.</a:t>
            </a:r>
          </a:p>
          <a:p>
            <a:pPr>
              <a:buNone/>
            </a:pPr>
            <a:r>
              <a:rPr lang="et-EE" dirty="0" smtClean="0"/>
              <a:t>	L= </a:t>
            </a:r>
          </a:p>
          <a:p>
            <a:pPr>
              <a:buNone/>
            </a:pPr>
            <a:endParaRPr lang="et-EE" dirty="0" smtClean="0"/>
          </a:p>
          <a:p>
            <a:pPr>
              <a:buNone/>
            </a:pPr>
            <a:endParaRPr lang="et-EE" dirty="0" smtClean="0"/>
          </a:p>
          <a:p>
            <a:pPr>
              <a:buNone/>
            </a:pPr>
            <a:r>
              <a:rPr lang="en-GB" sz="2400" dirty="0" smtClean="0"/>
              <a:t>0.8475391410549273 + 0.0363129626424490  =</a:t>
            </a:r>
            <a:r>
              <a:rPr lang="et-EE" sz="2400" dirty="0" smtClean="0"/>
              <a:t> </a:t>
            </a:r>
            <a:r>
              <a:rPr lang="en-GB" sz="2400" dirty="0" smtClean="0"/>
              <a:t>0.8838521036973764</a:t>
            </a:r>
            <a:endParaRPr lang="et-EE" sz="2400" dirty="0" smtClean="0"/>
          </a:p>
          <a:p>
            <a:pPr>
              <a:buNone/>
            </a:pPr>
            <a:endParaRPr lang="et-EE" dirty="0"/>
          </a:p>
        </p:txBody>
      </p:sp>
      <p:sp>
        <p:nvSpPr>
          <p:cNvPr id="1075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07521" name="Object 1"/>
          <p:cNvGraphicFramePr>
            <a:graphicFrameLocks noChangeAspect="1"/>
          </p:cNvGraphicFramePr>
          <p:nvPr/>
        </p:nvGraphicFramePr>
        <p:xfrm>
          <a:off x="2195736" y="2132856"/>
          <a:ext cx="3846513" cy="536575"/>
        </p:xfrm>
        <a:graphic>
          <a:graphicData uri="http://schemas.openxmlformats.org/presentationml/2006/ole">
            <p:oleObj spid="_x0000_s107521" name="Equation" r:id="rId3" imgW="1574117" imgH="215806" progId="Equation.DSMT4">
              <p:embed/>
            </p:oleObj>
          </a:graphicData>
        </a:graphic>
      </p:graphicFrame>
      <p:sp>
        <p:nvSpPr>
          <p:cNvPr id="1075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07523" name="Object 3"/>
          <p:cNvGraphicFramePr>
            <a:graphicFrameLocks noChangeAspect="1"/>
          </p:cNvGraphicFramePr>
          <p:nvPr/>
        </p:nvGraphicFramePr>
        <p:xfrm>
          <a:off x="1403648" y="2708920"/>
          <a:ext cx="4016375" cy="601663"/>
        </p:xfrm>
        <a:graphic>
          <a:graphicData uri="http://schemas.openxmlformats.org/presentationml/2006/ole">
            <p:oleObj spid="_x0000_s107523" name="Equation" r:id="rId4" imgW="1587500" imgH="241300" progId="Equation.DSMT4">
              <p:embed/>
            </p:oleObj>
          </a:graphicData>
        </a:graphic>
      </p:graphicFrame>
      <p:sp>
        <p:nvSpPr>
          <p:cNvPr id="107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07525" name="Object 5"/>
          <p:cNvGraphicFramePr>
            <a:graphicFrameLocks noChangeAspect="1"/>
          </p:cNvGraphicFramePr>
          <p:nvPr/>
        </p:nvGraphicFramePr>
        <p:xfrm>
          <a:off x="1298575" y="3861048"/>
          <a:ext cx="7845425" cy="573088"/>
        </p:xfrm>
        <a:graphic>
          <a:graphicData uri="http://schemas.openxmlformats.org/presentationml/2006/ole">
            <p:oleObj spid="_x0000_s107525" name="Equation" r:id="rId5" imgW="3136900" imgH="228600" progId="Equation.DSMT4">
              <p:embed/>
            </p:oleObj>
          </a:graphicData>
        </a:graphic>
      </p:graphicFrame>
      <p:sp>
        <p:nvSpPr>
          <p:cNvPr id="1075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07527" name="Object 7"/>
          <p:cNvGraphicFramePr>
            <a:graphicFrameLocks noChangeAspect="1"/>
          </p:cNvGraphicFramePr>
          <p:nvPr/>
        </p:nvGraphicFramePr>
        <p:xfrm>
          <a:off x="827088" y="4652963"/>
          <a:ext cx="6711950" cy="985837"/>
        </p:xfrm>
        <a:graphic>
          <a:graphicData uri="http://schemas.openxmlformats.org/presentationml/2006/ole">
            <p:oleObj spid="_x0000_s107527" name="Equation" r:id="rId6" imgW="2654300" imgH="393700" progId="Equation.DSMT4">
              <p:embed/>
            </p:oleObj>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Measures of Convergence</a:t>
            </a:r>
            <a:endParaRPr lang="et-EE" dirty="0"/>
          </a:p>
        </p:txBody>
      </p:sp>
      <p:sp>
        <p:nvSpPr>
          <p:cNvPr id="3" name="Content Placeholder 2"/>
          <p:cNvSpPr>
            <a:spLocks noGrp="1"/>
          </p:cNvSpPr>
          <p:nvPr>
            <p:ph idx="1"/>
          </p:nvPr>
        </p:nvSpPr>
        <p:spPr/>
        <p:txBody>
          <a:bodyPr/>
          <a:lstStyle/>
          <a:p>
            <a:r>
              <a:rPr lang="et-EE" dirty="0" smtClean="0"/>
              <a:t>Message understanding:</a:t>
            </a:r>
          </a:p>
          <a:p>
            <a:pPr lvl="2"/>
            <a:r>
              <a:rPr lang="et-EE" dirty="0" smtClean="0"/>
              <a:t>understanding of full messages</a:t>
            </a:r>
          </a:p>
          <a:p>
            <a:pPr lvl="2"/>
            <a:r>
              <a:rPr lang="et-EE" dirty="0" smtClean="0"/>
              <a:t>understanding of names only</a:t>
            </a:r>
          </a:p>
          <a:p>
            <a:r>
              <a:rPr lang="en-GB" dirty="0" smtClean="0"/>
              <a:t>Statistics of the pool of languages</a:t>
            </a:r>
            <a:r>
              <a:rPr lang="et-EE" dirty="0" smtClean="0"/>
              <a:t>:</a:t>
            </a:r>
          </a:p>
          <a:p>
            <a:pPr lvl="2"/>
            <a:r>
              <a:rPr lang="et-EE" dirty="0" smtClean="0"/>
              <a:t>number of words</a:t>
            </a:r>
          </a:p>
          <a:p>
            <a:pPr lvl="2"/>
            <a:r>
              <a:rPr lang="en-GB" dirty="0" smtClean="0"/>
              <a:t>dispersion of frequencies in word list</a:t>
            </a:r>
            <a:endParaRPr lang="et-EE" dirty="0" smtClean="0"/>
          </a:p>
          <a:p>
            <a:r>
              <a:rPr lang="en-GB" dirty="0" smtClean="0"/>
              <a:t>E</a:t>
            </a:r>
            <a:r>
              <a:rPr lang="et-EE" dirty="0" smtClean="0"/>
              <a:t>ntropy - e</a:t>
            </a:r>
            <a:r>
              <a:rPr lang="en-GB" dirty="0" smtClean="0"/>
              <a:t>mergence of language is a process of step-wise removal of uncertainty about the model of the world created in language</a:t>
            </a:r>
            <a:endParaRPr lang="et-EE"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Proliferation of Words</a:t>
            </a:r>
            <a:endParaRPr lang="et-EE" dirty="0"/>
          </a:p>
        </p:txBody>
      </p:sp>
      <p:sp>
        <p:nvSpPr>
          <p:cNvPr id="3" name="Content Placeholder 2"/>
          <p:cNvSpPr>
            <a:spLocks noGrp="1"/>
          </p:cNvSpPr>
          <p:nvPr>
            <p:ph idx="1"/>
          </p:nvPr>
        </p:nvSpPr>
        <p:spPr/>
        <p:txBody>
          <a:bodyPr/>
          <a:lstStyle/>
          <a:p>
            <a:r>
              <a:rPr lang="et-EE" dirty="0" smtClean="0"/>
              <a:t>        - number of agents, who after t-th conversation have a word for attribute </a:t>
            </a:r>
            <a:r>
              <a:rPr lang="et-EE" i="1" dirty="0" smtClean="0"/>
              <a:t>a</a:t>
            </a:r>
          </a:p>
          <a:p>
            <a:r>
              <a:rPr lang="et-EE" i="1" dirty="0" smtClean="0"/>
              <a:t>        - </a:t>
            </a:r>
            <a:r>
              <a:rPr lang="et-EE" dirty="0" smtClean="0"/>
              <a:t>probability of </a:t>
            </a:r>
            <a:r>
              <a:rPr lang="en-GB" dirty="0" smtClean="0"/>
              <a:t>attribute </a:t>
            </a:r>
            <a:r>
              <a:rPr lang="en-GB" i="1" dirty="0" smtClean="0"/>
              <a:t>a </a:t>
            </a:r>
            <a:r>
              <a:rPr lang="en-GB" dirty="0" smtClean="0"/>
              <a:t>in a randomly selected conversation object</a:t>
            </a:r>
            <a:r>
              <a:rPr lang="et-EE" dirty="0" smtClean="0"/>
              <a:t> </a:t>
            </a:r>
            <a:r>
              <a:rPr lang="et-EE" i="1" dirty="0" smtClean="0"/>
              <a:t> </a:t>
            </a:r>
          </a:p>
          <a:p>
            <a:endParaRPr lang="et-EE" i="1" dirty="0"/>
          </a:p>
        </p:txBody>
      </p:sp>
      <p:sp>
        <p:nvSpPr>
          <p:cNvPr id="1085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08545" name="Object 1"/>
          <p:cNvGraphicFramePr>
            <a:graphicFrameLocks noChangeAspect="1"/>
          </p:cNvGraphicFramePr>
          <p:nvPr/>
        </p:nvGraphicFramePr>
        <p:xfrm>
          <a:off x="831826" y="1628800"/>
          <a:ext cx="931862" cy="534988"/>
        </p:xfrm>
        <a:graphic>
          <a:graphicData uri="http://schemas.openxmlformats.org/presentationml/2006/ole">
            <p:oleObj spid="_x0000_s108545" name="Equation" r:id="rId3" imgW="380835" imgH="215806" progId="Equation.DSMT4">
              <p:embed/>
            </p:oleObj>
          </a:graphicData>
        </a:graphic>
      </p:graphicFrame>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08547" name="Object 3"/>
          <p:cNvGraphicFramePr>
            <a:graphicFrameLocks noChangeAspect="1"/>
          </p:cNvGraphicFramePr>
          <p:nvPr/>
        </p:nvGraphicFramePr>
        <p:xfrm>
          <a:off x="827584" y="2708920"/>
          <a:ext cx="838200" cy="503237"/>
        </p:xfrm>
        <a:graphic>
          <a:graphicData uri="http://schemas.openxmlformats.org/presentationml/2006/ole">
            <p:oleObj spid="_x0000_s108547" name="Equation" r:id="rId4" imgW="330057" imgH="203112" progId="Equation.DSMT4">
              <p:embed/>
            </p:oleObj>
          </a:graphicData>
        </a:graphic>
      </p:graphicFrame>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08549" name="Object 5"/>
          <p:cNvGraphicFramePr>
            <a:graphicFrameLocks noChangeAspect="1"/>
          </p:cNvGraphicFramePr>
          <p:nvPr/>
        </p:nvGraphicFramePr>
        <p:xfrm>
          <a:off x="899592" y="3717032"/>
          <a:ext cx="7600950" cy="1235075"/>
        </p:xfrm>
        <a:graphic>
          <a:graphicData uri="http://schemas.openxmlformats.org/presentationml/2006/ole">
            <p:oleObj spid="_x0000_s108549" name="Equation" r:id="rId5" imgW="4216400" imgH="685800" progId="Equation.DSMT4">
              <p:embed/>
            </p:oleObj>
          </a:graphicData>
        </a:graphic>
      </p:graphicFrame>
      <p:pic>
        <p:nvPicPr>
          <p:cNvPr id="108551" name="Chart 1"/>
          <p:cNvPicPr>
            <a:picLocks noChangeArrowheads="1"/>
          </p:cNvPicPr>
          <p:nvPr/>
        </p:nvPicPr>
        <p:blipFill>
          <a:blip r:embed="rId6" cstate="print"/>
          <a:srcRect/>
          <a:stretch>
            <a:fillRect/>
          </a:stretch>
        </p:blipFill>
        <p:spPr bwMode="auto">
          <a:xfrm>
            <a:off x="6012160" y="4869160"/>
            <a:ext cx="2879725" cy="179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Example</a:t>
            </a:r>
            <a:endParaRPr lang="et-EE" dirty="0"/>
          </a:p>
        </p:txBody>
      </p:sp>
      <p:sp>
        <p:nvSpPr>
          <p:cNvPr id="3" name="Content Placeholder 2"/>
          <p:cNvSpPr>
            <a:spLocks noGrp="1"/>
          </p:cNvSpPr>
          <p:nvPr>
            <p:ph idx="1"/>
          </p:nvPr>
        </p:nvSpPr>
        <p:spPr/>
        <p:txBody>
          <a:bodyPr/>
          <a:lstStyle/>
          <a:p>
            <a:r>
              <a:rPr lang="et-EE" dirty="0" smtClean="0"/>
              <a:t>Obj=</a:t>
            </a:r>
            <a:r>
              <a:rPr lang="en-GB" sz="2400" dirty="0" smtClean="0"/>
              <a:t>[[1,4], [1,6,2], [4,2], [1,3,2,5], [1,4,5], [4,3,6], [1,3], [3,5,2], [6,5,4], [3,4,1], [1,2], [4,5], [3,2], [1,6], [1], [5,3,1], [6,1,5], [6,3,5], [1,5,6,2], [4,5,2,1], [5,6,4,1], [4,2,3,6], [1,3,2], [4,6,2], [6,2,5,3], [5,3,1,6], [4,6], [5,6,3,4], [4,2,6,5], [6,2,5], [1,6,4,3], [6], [1,6,3], [4,3], [3,4,5], [4,1,2,6], [2,6], [3,1,2,6], [5,4,2,3], [5], [3], [3,6], [1,4,3,2], [6,5], [1,5], [2,5], [4], [1,4,2], [4,3,5,1], [2]]</a:t>
            </a:r>
            <a:endParaRPr lang="et-EE" sz="2400" dirty="0" smtClean="0"/>
          </a:p>
          <a:p>
            <a:r>
              <a:rPr lang="et-EE" sz="2400" dirty="0" smtClean="0"/>
              <a:t>50 objects over 6 attributes</a:t>
            </a:r>
          </a:p>
          <a:p>
            <a:r>
              <a:rPr lang="et-EE" sz="2400" dirty="0" smtClean="0"/>
              <a:t>                = </a:t>
            </a:r>
            <a:r>
              <a:rPr lang="en-GB" sz="2400" dirty="0" smtClean="0"/>
              <a:t>5.97</a:t>
            </a:r>
            <a:endParaRPr lang="et-EE" sz="2400" dirty="0" smtClean="0"/>
          </a:p>
          <a:p>
            <a:r>
              <a:rPr lang="et-EE" sz="2400" dirty="0" smtClean="0"/>
              <a:t>                = </a:t>
            </a:r>
            <a:r>
              <a:rPr lang="en-GB" sz="2400" dirty="0" smtClean="0"/>
              <a:t>5.64</a:t>
            </a:r>
            <a:endParaRPr lang="et-EE" sz="2400" dirty="0" smtClean="0"/>
          </a:p>
          <a:p>
            <a:endParaRPr lang="et-EE" sz="2400" dirty="0"/>
          </a:p>
        </p:txBody>
      </p:sp>
      <p:sp>
        <p:nvSpPr>
          <p:cNvPr id="109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09569" name="Object 1"/>
          <p:cNvGraphicFramePr>
            <a:graphicFrameLocks noChangeAspect="1"/>
          </p:cNvGraphicFramePr>
          <p:nvPr/>
        </p:nvGraphicFramePr>
        <p:xfrm>
          <a:off x="900113" y="4764633"/>
          <a:ext cx="1187450" cy="536575"/>
        </p:xfrm>
        <a:graphic>
          <a:graphicData uri="http://schemas.openxmlformats.org/presentationml/2006/ole">
            <p:oleObj spid="_x0000_s109569" name="Equation" r:id="rId3" imgW="482181" imgH="215713" progId="Equation.DSMT4">
              <p:embed/>
            </p:oleObj>
          </a:graphicData>
        </a:graphic>
      </p:graphicFrame>
      <p:sp>
        <p:nvSpPr>
          <p:cNvPr id="109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09571" name="Object 3"/>
          <p:cNvGraphicFramePr>
            <a:graphicFrameLocks noChangeAspect="1"/>
          </p:cNvGraphicFramePr>
          <p:nvPr/>
        </p:nvGraphicFramePr>
        <p:xfrm>
          <a:off x="971600" y="5196681"/>
          <a:ext cx="1235075" cy="536575"/>
        </p:xfrm>
        <a:graphic>
          <a:graphicData uri="http://schemas.openxmlformats.org/presentationml/2006/ole">
            <p:oleObj spid="_x0000_s109571" name="Equation" r:id="rId4" imgW="507780" imgH="215806"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t-EE" smtClean="0"/>
          </a:p>
        </p:txBody>
      </p:sp>
      <p:sp>
        <p:nvSpPr>
          <p:cNvPr id="15363" name="Content Placeholder 2"/>
          <p:cNvSpPr>
            <a:spLocks noGrp="1"/>
          </p:cNvSpPr>
          <p:nvPr>
            <p:ph idx="1"/>
          </p:nvPr>
        </p:nvSpPr>
        <p:spPr/>
        <p:txBody>
          <a:bodyPr/>
          <a:lstStyle/>
          <a:p>
            <a:r>
              <a:rPr lang="en-US" smtClean="0"/>
              <a:t>K Haefner </a:t>
            </a:r>
            <a:r>
              <a:rPr lang="et-EE" smtClean="0"/>
              <a:t>: </a:t>
            </a:r>
            <a:r>
              <a:rPr lang="en-US" smtClean="0"/>
              <a:t>all natural systems are Information Processing Systems (IPS); each IPS can receive, store, process and transmit information; information processing is an essential internal feature of all systems; the whole universe may be viewed as a gigantic IPS</a:t>
            </a:r>
            <a:endParaRPr lang="et-EE" smtClean="0"/>
          </a:p>
          <a:p>
            <a:pPr lvl="1"/>
            <a:r>
              <a:rPr lang="et-EE" smtClean="0"/>
              <a:t>K. Hefner (Ed.). Evolution of Information Processing Systems. Springer-Verlag 1992</a:t>
            </a:r>
          </a:p>
          <a:p>
            <a:endParaRPr lang="et-EE"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dirty="0"/>
          </a:p>
        </p:txBody>
      </p:sp>
      <p:sp>
        <p:nvSpPr>
          <p:cNvPr id="3" name="Content Placeholder 2"/>
          <p:cNvSpPr>
            <a:spLocks noGrp="1"/>
          </p:cNvSpPr>
          <p:nvPr>
            <p:ph idx="1"/>
          </p:nvPr>
        </p:nvSpPr>
        <p:spPr>
          <a:xfrm>
            <a:off x="457200" y="1340768"/>
            <a:ext cx="8229600" cy="4785395"/>
          </a:xfrm>
        </p:spPr>
        <p:txBody>
          <a:bodyPr/>
          <a:lstStyle/>
          <a:p>
            <a:r>
              <a:rPr lang="en-GB" sz="2400" dirty="0" smtClean="0"/>
              <a:t>Results of measurements made after every 500 communications; communications + measurements were repeated 10 times; sender, receiver and communication object were selected randomly.</a:t>
            </a:r>
            <a:endParaRPr lang="et-EE" sz="2400" dirty="0" smtClean="0"/>
          </a:p>
          <a:p>
            <a:endParaRPr lang="et-EE" sz="2400" dirty="0"/>
          </a:p>
        </p:txBody>
      </p:sp>
      <p:graphicFrame>
        <p:nvGraphicFramePr>
          <p:cNvPr id="110594" name="Object 2"/>
          <p:cNvGraphicFramePr>
            <a:graphicFrameLocks noChangeAspect="1"/>
          </p:cNvGraphicFramePr>
          <p:nvPr/>
        </p:nvGraphicFramePr>
        <p:xfrm>
          <a:off x="1331640" y="3068960"/>
          <a:ext cx="5621757" cy="3295178"/>
        </p:xfrm>
        <a:graphic>
          <a:graphicData uri="http://schemas.openxmlformats.org/presentationml/2006/ole">
            <p:oleObj spid="_x0000_s110594" name="Document" r:id="rId3" imgW="4607212" imgH="2700732" progId="Word.Document.12">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Strategies</a:t>
            </a:r>
            <a:endParaRPr lang="et-EE" dirty="0"/>
          </a:p>
        </p:txBody>
      </p:sp>
      <p:sp>
        <p:nvSpPr>
          <p:cNvPr id="3" name="Content Placeholder 2"/>
          <p:cNvSpPr>
            <a:spLocks noGrp="1"/>
          </p:cNvSpPr>
          <p:nvPr>
            <p:ph idx="1"/>
          </p:nvPr>
        </p:nvSpPr>
        <p:spPr/>
        <p:txBody>
          <a:bodyPr/>
          <a:lstStyle/>
          <a:p>
            <a:r>
              <a:rPr lang="et-EE" dirty="0" smtClean="0"/>
              <a:t>The </a:t>
            </a:r>
            <a:r>
              <a:rPr lang="en-GB" dirty="0" smtClean="0"/>
              <a:t>simplest algorithm – word propagation</a:t>
            </a:r>
            <a:endParaRPr lang="et-EE" dirty="0" smtClean="0"/>
          </a:p>
          <a:p>
            <a:pPr lvl="1"/>
            <a:r>
              <a:rPr lang="en-GB" dirty="0" smtClean="0"/>
              <a:t>receiver only stores the received word in all lists of attributes and names which occur in this local context and adjusts their use count</a:t>
            </a:r>
            <a:endParaRPr lang="et-EE" dirty="0" smtClean="0"/>
          </a:p>
          <a:p>
            <a:pPr lvl="1"/>
            <a:r>
              <a:rPr lang="en-GB" dirty="0" smtClean="0"/>
              <a:t>tallies best with the principle of entropy maximization</a:t>
            </a:r>
            <a:endParaRPr lang="et-EE" dirty="0" smtClean="0"/>
          </a:p>
          <a:p>
            <a:pPr lvl="1"/>
            <a:r>
              <a:rPr lang="en-GB" dirty="0" smtClean="0"/>
              <a:t>totally passive method is memory utilization</a:t>
            </a:r>
            <a:endParaRPr lang="et-EE" dirty="0" smtClean="0"/>
          </a:p>
          <a:p>
            <a:pPr lvl="2"/>
            <a:r>
              <a:rPr lang="et-EE" dirty="0" smtClean="0"/>
              <a:t>apply garbage collection – remove words with small use count</a:t>
            </a:r>
            <a:endParaRPr lang="et-EE"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More active strategies</a:t>
            </a:r>
            <a:endParaRPr lang="et-EE" dirty="0"/>
          </a:p>
        </p:txBody>
      </p:sp>
      <p:sp>
        <p:nvSpPr>
          <p:cNvPr id="3" name="Content Placeholder 2"/>
          <p:cNvSpPr>
            <a:spLocks noGrp="1"/>
          </p:cNvSpPr>
          <p:nvPr>
            <p:ph idx="1"/>
          </p:nvPr>
        </p:nvSpPr>
        <p:spPr/>
        <p:txBody>
          <a:bodyPr/>
          <a:lstStyle/>
          <a:p>
            <a:r>
              <a:rPr lang="en-GB" dirty="0" smtClean="0"/>
              <a:t>Wiser speaks first</a:t>
            </a:r>
            <a:r>
              <a:rPr lang="et-EE" dirty="0" smtClean="0"/>
              <a:t>:</a:t>
            </a:r>
          </a:p>
          <a:p>
            <a:pPr lvl="1"/>
            <a:r>
              <a:rPr lang="en-GB" dirty="0" smtClean="0"/>
              <a:t>older people are honoured and their sayings are considered important – they are more confident in what they say</a:t>
            </a:r>
            <a:endParaRPr lang="et-EE" dirty="0" smtClean="0"/>
          </a:p>
          <a:p>
            <a:pPr lvl="1"/>
            <a:r>
              <a:rPr lang="en-GB" dirty="0" smtClean="0"/>
              <a:t>confidence can be estimated with the average word count in </a:t>
            </a:r>
            <a:r>
              <a:rPr lang="et-EE" dirty="0" smtClean="0"/>
              <a:t>agent’s</a:t>
            </a:r>
            <a:r>
              <a:rPr lang="en-GB" dirty="0" smtClean="0"/>
              <a:t> language</a:t>
            </a:r>
            <a:r>
              <a:rPr lang="et-EE" dirty="0" smtClean="0"/>
              <a:t> – can be estimated on the fly</a:t>
            </a:r>
          </a:p>
          <a:p>
            <a:pPr lvl="1"/>
            <a:r>
              <a:rPr lang="en-GB" dirty="0" smtClean="0"/>
              <a:t>when two agents met, speaker was the agent who had higher confidence index</a:t>
            </a:r>
            <a:endParaRPr lang="et-EE" dirty="0" smtClean="0"/>
          </a:p>
          <a:p>
            <a:r>
              <a:rPr lang="en-GB" i="1" dirty="0" smtClean="0"/>
              <a:t>Reciprocity – you speak to me, I speak to you</a:t>
            </a:r>
            <a:endParaRPr lang="et-EE" dirty="0" smtClean="0"/>
          </a:p>
          <a:p>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t-EE" smtClean="0"/>
              <a:t>Self-learning</a:t>
            </a:r>
            <a:endParaRPr lang="en-US" smtClean="0"/>
          </a:p>
        </p:txBody>
      </p:sp>
      <p:sp>
        <p:nvSpPr>
          <p:cNvPr id="61443" name="Rectangle 3"/>
          <p:cNvSpPr>
            <a:spLocks noGrp="1" noChangeArrowheads="1"/>
          </p:cNvSpPr>
          <p:nvPr>
            <p:ph type="body" idx="1"/>
          </p:nvPr>
        </p:nvSpPr>
        <p:spPr>
          <a:xfrm>
            <a:off x="250825" y="1600200"/>
            <a:ext cx="8435975" cy="4525963"/>
          </a:xfrm>
        </p:spPr>
        <p:txBody>
          <a:bodyPr/>
          <a:lstStyle/>
          <a:p>
            <a:pPr eaLnBrk="1" hangingPunct="1">
              <a:lnSpc>
                <a:spcPct val="90000"/>
              </a:lnSpc>
            </a:pPr>
            <a:r>
              <a:rPr lang="et-EE" sz="2000" smtClean="0"/>
              <a:t>Language of receiver:</a:t>
            </a:r>
          </a:p>
          <a:p>
            <a:pPr lvl="1" eaLnBrk="1" hangingPunct="1">
              <a:lnSpc>
                <a:spcPct val="90000"/>
              </a:lnSpc>
            </a:pPr>
            <a:r>
              <a:rPr lang="pt-BR" sz="1800" smtClean="0"/>
              <a:t>[102, [[a102_1, 1]]]</a:t>
            </a:r>
          </a:p>
          <a:p>
            <a:pPr lvl="1" eaLnBrk="1" hangingPunct="1">
              <a:lnSpc>
                <a:spcPct val="90000"/>
              </a:lnSpc>
            </a:pPr>
            <a:r>
              <a:rPr lang="pt-BR" sz="1800" smtClean="0"/>
              <a:t>[2, [[a4_1, 1], [a2_1, 2], [a101_1, 1]]]</a:t>
            </a:r>
          </a:p>
          <a:p>
            <a:pPr lvl="1" eaLnBrk="1" hangingPunct="1">
              <a:lnSpc>
                <a:spcPct val="90000"/>
              </a:lnSpc>
            </a:pPr>
            <a:r>
              <a:rPr lang="pt-BR" sz="1800" smtClean="0"/>
              <a:t>[3, [[a102_1, 1]]]</a:t>
            </a:r>
          </a:p>
          <a:p>
            <a:pPr lvl="1" eaLnBrk="1" hangingPunct="1">
              <a:lnSpc>
                <a:spcPct val="90000"/>
              </a:lnSpc>
            </a:pPr>
            <a:r>
              <a:rPr lang="pt-BR" sz="1800" smtClean="0"/>
              <a:t>[101, [[a4_1, 1], [a101_1, 1]]]</a:t>
            </a:r>
          </a:p>
          <a:p>
            <a:pPr lvl="1" eaLnBrk="1" hangingPunct="1">
              <a:lnSpc>
                <a:spcPct val="90000"/>
              </a:lnSpc>
            </a:pPr>
            <a:r>
              <a:rPr lang="pt-BR" sz="1800" smtClean="0"/>
              <a:t>[4, [[a4_1, 1], [a101_1, 1]]]</a:t>
            </a:r>
            <a:endParaRPr lang="et-EE" sz="1800" smtClean="0"/>
          </a:p>
          <a:p>
            <a:pPr eaLnBrk="1" hangingPunct="1">
              <a:lnSpc>
                <a:spcPct val="90000"/>
              </a:lnSpc>
            </a:pPr>
            <a:r>
              <a:rPr lang="et-EE" sz="2000" smtClean="0"/>
              <a:t>New message (without indication of object!): </a:t>
            </a:r>
            <a:r>
              <a:rPr lang="pt-BR" sz="2000" smtClean="0"/>
              <a:t>[a3_1, a2_1, a102_1]</a:t>
            </a:r>
            <a:endParaRPr lang="et-EE" sz="2000" smtClean="0"/>
          </a:p>
          <a:p>
            <a:pPr lvl="1" eaLnBrk="1" hangingPunct="1">
              <a:lnSpc>
                <a:spcPct val="90000"/>
              </a:lnSpc>
            </a:pPr>
            <a:r>
              <a:rPr lang="et-EE" sz="1800" smtClean="0"/>
              <a:t>a3_1 </a:t>
            </a:r>
            <a:r>
              <a:rPr lang="et-EE" sz="1800" smtClean="0">
                <a:sym typeface="Symbol" pitchFamily="18" charset="2"/>
              </a:rPr>
              <a:t> ?</a:t>
            </a:r>
          </a:p>
          <a:p>
            <a:pPr lvl="1" eaLnBrk="1" hangingPunct="1">
              <a:lnSpc>
                <a:spcPct val="90000"/>
              </a:lnSpc>
            </a:pPr>
            <a:r>
              <a:rPr lang="et-EE" sz="1800" smtClean="0">
                <a:sym typeface="Symbol" pitchFamily="18" charset="2"/>
              </a:rPr>
              <a:t>a2_1  2</a:t>
            </a:r>
          </a:p>
          <a:p>
            <a:pPr lvl="1" eaLnBrk="1" hangingPunct="1">
              <a:lnSpc>
                <a:spcPct val="90000"/>
              </a:lnSpc>
            </a:pPr>
            <a:r>
              <a:rPr lang="et-EE" sz="1800" smtClean="0">
                <a:sym typeface="Symbol" pitchFamily="18" charset="2"/>
              </a:rPr>
              <a:t>a102_1  3</a:t>
            </a:r>
          </a:p>
          <a:p>
            <a:pPr lvl="1" eaLnBrk="1" hangingPunct="1">
              <a:lnSpc>
                <a:spcPct val="90000"/>
              </a:lnSpc>
            </a:pPr>
            <a:r>
              <a:rPr lang="pt-BR" sz="1800" smtClean="0"/>
              <a:t> </a:t>
            </a:r>
            <a:r>
              <a:rPr lang="et-EE" sz="1800" smtClean="0"/>
              <a:t>a3_1 is the name for O2 !</a:t>
            </a:r>
          </a:p>
          <a:p>
            <a:pPr eaLnBrk="1" hangingPunct="1">
              <a:lnSpc>
                <a:spcPct val="90000"/>
              </a:lnSpc>
              <a:buFontTx/>
              <a:buNone/>
            </a:pPr>
            <a:r>
              <a:rPr lang="et-EE" sz="2000" smtClean="0"/>
              <a:t>	</a:t>
            </a:r>
            <a:r>
              <a:rPr lang="en-US" sz="2000" smtClean="0"/>
              <a:t>Most of the words what we know have </a:t>
            </a:r>
            <a:r>
              <a:rPr lang="et-EE" sz="2000" smtClean="0"/>
              <a:t>we </a:t>
            </a:r>
            <a:r>
              <a:rPr lang="en-US" sz="2000" smtClean="0"/>
              <a:t>learned them from context</a:t>
            </a:r>
            <a:r>
              <a:rPr lang="et-EE" sz="2000" smtClean="0"/>
              <a:t> !</a:t>
            </a:r>
            <a:r>
              <a:rPr lang="en-US" sz="2000" smtClean="0"/>
              <a:t> </a:t>
            </a:r>
            <a:endParaRPr lang="et-EE" sz="2000" smtClean="0"/>
          </a:p>
          <a:p>
            <a:pPr lvl="2" eaLnBrk="1" hangingPunct="1">
              <a:lnSpc>
                <a:spcPct val="90000"/>
              </a:lnSpc>
              <a:buFontTx/>
              <a:buNone/>
            </a:pPr>
            <a:r>
              <a:rPr lang="en-US" sz="1600" smtClean="0">
                <a:hlinkClick r:id="rId2" tooltip="www.aft.org/american_educator/ spring2003/biemiller.html "/>
              </a:rPr>
              <a:t>Sternberg, RJ (1987). Most vocabulary is learned from context. </a:t>
            </a:r>
            <a:endParaRPr lang="et-EE" sz="1600" smtClean="0">
              <a:hlinkClick r:id="rId2" tooltip="www.aft.org/american_educator/ spring2003/biemiller.html "/>
            </a:endParaRPr>
          </a:p>
          <a:p>
            <a:pPr lvl="2" eaLnBrk="1" hangingPunct="1">
              <a:lnSpc>
                <a:spcPct val="90000"/>
              </a:lnSpc>
              <a:buFontTx/>
              <a:buNone/>
            </a:pPr>
            <a:r>
              <a:rPr lang="en-US" sz="1600" smtClean="0">
                <a:hlinkClick r:id="rId2" tooltip="www.aft.org/american_educator/ spring2003/biemiller.html "/>
              </a:rPr>
              <a:t>In MG McKeown&amp;ME Curtis (eds.), The nature of vocabulary acquisition 89-106</a:t>
            </a:r>
            <a:r>
              <a:rPr lang="et-EE" sz="1600" smtClean="0"/>
              <a:t> </a:t>
            </a:r>
            <a:endParaRPr lang="pt-BR" sz="1600" smtClean="0"/>
          </a:p>
        </p:txBody>
      </p:sp>
      <p:sp>
        <p:nvSpPr>
          <p:cNvPr id="35844" name="Text Box 4"/>
          <p:cNvSpPr txBox="1">
            <a:spLocks noChangeArrowheads="1"/>
          </p:cNvSpPr>
          <p:nvPr/>
        </p:nvSpPr>
        <p:spPr bwMode="auto">
          <a:xfrm>
            <a:off x="5651500" y="1700213"/>
            <a:ext cx="1804988" cy="1006475"/>
          </a:xfrm>
          <a:prstGeom prst="rect">
            <a:avLst/>
          </a:prstGeom>
          <a:solidFill>
            <a:srgbClr val="CCECFF"/>
          </a:solidFill>
          <a:ln w="9525">
            <a:noFill/>
            <a:miter lim="800000"/>
            <a:headEnd/>
            <a:tailEnd/>
          </a:ln>
          <a:effectLst>
            <a:outerShdw dist="45791" dir="2021404" algn="ctr" rotWithShape="0">
              <a:schemeClr val="bg2"/>
            </a:outerShdw>
          </a:effectLst>
        </p:spPr>
        <p:txBody>
          <a:bodyPr wrap="none">
            <a:spAutoFit/>
          </a:bodyPr>
          <a:lstStyle/>
          <a:p>
            <a:pPr>
              <a:defRPr/>
            </a:pPr>
            <a:r>
              <a:rPr lang="et-EE" sz="2000">
                <a:solidFill>
                  <a:srgbClr val="A50021"/>
                </a:solidFill>
              </a:rPr>
              <a:t>List of objects:</a:t>
            </a:r>
          </a:p>
          <a:p>
            <a:pPr>
              <a:defRPr/>
            </a:pPr>
            <a:r>
              <a:rPr lang="et-EE" sz="2000">
                <a:solidFill>
                  <a:srgbClr val="000066"/>
                </a:solidFill>
              </a:rPr>
              <a:t>[O1,2,4]</a:t>
            </a:r>
          </a:p>
          <a:p>
            <a:pPr>
              <a:defRPr/>
            </a:pPr>
            <a:r>
              <a:rPr lang="et-EE" sz="2000">
                <a:solidFill>
                  <a:srgbClr val="000066"/>
                </a:solidFill>
              </a:rPr>
              <a:t>[O2,2,3]</a:t>
            </a:r>
            <a:endParaRPr lang="en-US" sz="2000">
              <a:solidFill>
                <a:srgbClr val="000066"/>
              </a:solidFill>
            </a:endParaRPr>
          </a:p>
        </p:txBody>
      </p:sp>
      <p:sp>
        <p:nvSpPr>
          <p:cNvPr id="61445" name="AutoShape 5"/>
          <p:cNvSpPr>
            <a:spLocks noChangeArrowheads="1"/>
          </p:cNvSpPr>
          <p:nvPr/>
        </p:nvSpPr>
        <p:spPr bwMode="auto">
          <a:xfrm>
            <a:off x="250825" y="5084763"/>
            <a:ext cx="288925" cy="144462"/>
          </a:xfrm>
          <a:prstGeom prst="rightArrow">
            <a:avLst>
              <a:gd name="adj1" fmla="val 50000"/>
              <a:gd name="adj2" fmla="val 50000"/>
            </a:avLst>
          </a:prstGeom>
          <a:solidFill>
            <a:srgbClr val="A50021"/>
          </a:solidFill>
          <a:ln w="9525">
            <a:solidFill>
              <a:schemeClr val="tx1"/>
            </a:solidFill>
            <a:miter lim="800000"/>
            <a:headEnd/>
            <a:tailEnd/>
          </a:ln>
        </p:spPr>
        <p:txBody>
          <a:bodyPr wrap="none" anchor="ctr"/>
          <a:lstStyle/>
          <a:p>
            <a:endParaRPr lang="et-EE"/>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2466" name="Rectangle 277"/>
          <p:cNvSpPr>
            <a:spLocks noGrp="1" noChangeArrowheads="1"/>
          </p:cNvSpPr>
          <p:nvPr>
            <p:ph type="title"/>
          </p:nvPr>
        </p:nvSpPr>
        <p:spPr/>
        <p:txBody>
          <a:bodyPr/>
          <a:lstStyle/>
          <a:p>
            <a:pPr eaLnBrk="1" hangingPunct="1"/>
            <a:r>
              <a:rPr lang="et-EE" smtClean="0"/>
              <a:t>Results(1)</a:t>
            </a:r>
            <a:endParaRPr lang="en-US" smtClean="0"/>
          </a:p>
        </p:txBody>
      </p:sp>
      <p:graphicFrame>
        <p:nvGraphicFramePr>
          <p:cNvPr id="28963" name="Group 291"/>
          <p:cNvGraphicFramePr>
            <a:graphicFrameLocks noGrp="1"/>
          </p:cNvGraphicFramePr>
          <p:nvPr>
            <p:ph idx="1"/>
          </p:nvPr>
        </p:nvGraphicFramePr>
        <p:xfrm>
          <a:off x="1087438" y="1485900"/>
          <a:ext cx="6969125" cy="3900170"/>
        </p:xfrm>
        <a:graphic>
          <a:graphicData uri="http://schemas.openxmlformats.org/drawingml/2006/table">
            <a:tbl>
              <a:tblPr/>
              <a:tblGrid>
                <a:gridCol w="1377950"/>
                <a:gridCol w="1368425"/>
                <a:gridCol w="2016125"/>
                <a:gridCol w="2206625"/>
              </a:tblGrid>
              <a:tr h="8826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t-EE" sz="1200" b="0" i="0" u="none" strike="noStrike" cap="none" normalizeH="0" baseline="0" smtClean="0">
                          <a:ln>
                            <a:noFill/>
                          </a:ln>
                          <a:solidFill>
                            <a:srgbClr val="000066"/>
                          </a:solidFill>
                          <a:effectLst/>
                          <a:latin typeface="Arial" charset="0"/>
                          <a:cs typeface="Courier New" pitchFamily="49" charset="0"/>
                        </a:rPr>
                        <a:t>Number of messages</a:t>
                      </a:r>
                      <a:endParaRPr kumimoji="0" lang="en-US" sz="12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t-EE" sz="1200" b="0" i="0" u="none" strike="noStrike" cap="none" normalizeH="0" baseline="0" smtClean="0">
                          <a:ln>
                            <a:noFill/>
                          </a:ln>
                          <a:solidFill>
                            <a:srgbClr val="000066"/>
                          </a:solidFill>
                          <a:effectLst/>
                          <a:latin typeface="Arial" charset="0"/>
                          <a:cs typeface="Courier New" pitchFamily="49" charset="0"/>
                        </a:rPr>
                        <a:t>Number of learned attributes</a:t>
                      </a:r>
                      <a:endParaRPr kumimoji="0" lang="en-US" sz="12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t-EE" sz="1200" b="0" i="0" u="none" strike="noStrike" cap="none" normalizeH="0" baseline="0" smtClean="0">
                          <a:ln>
                            <a:noFill/>
                          </a:ln>
                          <a:solidFill>
                            <a:srgbClr val="000066"/>
                          </a:solidFill>
                          <a:effectLst/>
                          <a:latin typeface="Arial" charset="0"/>
                          <a:cs typeface="Courier New" pitchFamily="49" charset="0"/>
                        </a:rPr>
                        <a:t>Number of words for an attribute (average)</a:t>
                      </a:r>
                      <a:endParaRPr kumimoji="0" lang="en-US" sz="12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t-EE" sz="1200" b="0" i="0" u="none" strike="noStrike" cap="none" normalizeH="0" baseline="0" smtClean="0">
                          <a:ln>
                            <a:noFill/>
                          </a:ln>
                          <a:solidFill>
                            <a:srgbClr val="000066"/>
                          </a:solidFill>
                          <a:effectLst/>
                          <a:latin typeface="Arial" charset="0"/>
                          <a:cs typeface="Courier New" pitchFamily="49" charset="0"/>
                        </a:rPr>
                        <a:t>Average number of mistakes in 10 test messages</a:t>
                      </a:r>
                      <a:endParaRPr kumimoji="0" lang="en-US" sz="12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19.9333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9.74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4.46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500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12.81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3.26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13.81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1500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14.00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14.34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2500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14.56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3000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14.84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3500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14.78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4000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15.07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4500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14.82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587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5000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14.72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2534" name="Text Box 280"/>
          <p:cNvSpPr txBox="1">
            <a:spLocks noChangeArrowheads="1"/>
          </p:cNvSpPr>
          <p:nvPr/>
        </p:nvSpPr>
        <p:spPr bwMode="auto">
          <a:xfrm>
            <a:off x="395288" y="5661025"/>
            <a:ext cx="8208962" cy="825500"/>
          </a:xfrm>
          <a:prstGeom prst="rect">
            <a:avLst/>
          </a:prstGeom>
          <a:noFill/>
          <a:ln w="9525">
            <a:noFill/>
            <a:miter lim="800000"/>
            <a:headEnd/>
            <a:tailEnd/>
          </a:ln>
        </p:spPr>
        <p:txBody>
          <a:bodyPr>
            <a:spAutoFit/>
          </a:bodyPr>
          <a:lstStyle/>
          <a:p>
            <a:r>
              <a:rPr lang="et-EE" sz="1600">
                <a:solidFill>
                  <a:schemeClr val="accent2"/>
                </a:solidFill>
              </a:rPr>
              <a:t>Numbber of learned attributes (which have at least one word)</a:t>
            </a:r>
            <a:r>
              <a:rPr lang="en-GB" sz="1600">
                <a:solidFill>
                  <a:schemeClr val="accent2"/>
                </a:solidFill>
              </a:rPr>
              <a:t>,</a:t>
            </a:r>
            <a:r>
              <a:rPr lang="et-EE" sz="1600">
                <a:solidFill>
                  <a:schemeClr val="accent2"/>
                </a:solidFill>
              </a:rPr>
              <a:t> average number of words per attribute</a:t>
            </a:r>
            <a:r>
              <a:rPr lang="en-GB" sz="1600">
                <a:solidFill>
                  <a:schemeClr val="accent2"/>
                </a:solidFill>
              </a:rPr>
              <a:t>, </a:t>
            </a:r>
            <a:r>
              <a:rPr lang="et-EE" sz="1600">
                <a:solidFill>
                  <a:schemeClr val="accent2"/>
                </a:solidFill>
              </a:rPr>
              <a:t>average number of mistakes per 10 test messages </a:t>
            </a:r>
            <a:r>
              <a:rPr lang="en-GB" sz="1600">
                <a:solidFill>
                  <a:schemeClr val="accent2"/>
                </a:solidFill>
              </a:rPr>
              <a:t> (30 agent</a:t>
            </a:r>
            <a:r>
              <a:rPr lang="et-EE" sz="1600">
                <a:solidFill>
                  <a:schemeClr val="accent2"/>
                </a:solidFill>
              </a:rPr>
              <a:t>s</a:t>
            </a:r>
            <a:r>
              <a:rPr lang="en-GB" sz="1600">
                <a:solidFill>
                  <a:schemeClr val="accent2"/>
                </a:solidFill>
              </a:rPr>
              <a:t>, 20 attribut</a:t>
            </a:r>
            <a:r>
              <a:rPr lang="et-EE" sz="1600">
                <a:solidFill>
                  <a:schemeClr val="accent2"/>
                </a:solidFill>
              </a:rPr>
              <a:t>es</a:t>
            </a:r>
            <a:r>
              <a:rPr lang="en-GB" sz="1600">
                <a:solidFill>
                  <a:schemeClr val="accent2"/>
                </a:solidFill>
              </a:rPr>
              <a:t>, </a:t>
            </a:r>
            <a:r>
              <a:rPr lang="et-EE" sz="1600">
                <a:solidFill>
                  <a:schemeClr val="accent2"/>
                </a:solidFill>
              </a:rPr>
              <a:t>test after every 500 communications</a:t>
            </a:r>
            <a:r>
              <a:rPr lang="en-GB" sz="1600">
                <a:solidFill>
                  <a:schemeClr val="accent2"/>
                </a:solidFill>
              </a:rPr>
              <a:t>).</a:t>
            </a:r>
            <a:endParaRPr lang="en-US" sz="1600">
              <a:solidFill>
                <a:schemeClr val="accent2"/>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t-EE" smtClean="0"/>
              <a:t>Results(2)</a:t>
            </a:r>
            <a:endParaRPr lang="en-US" smtClean="0"/>
          </a:p>
        </p:txBody>
      </p:sp>
      <p:graphicFrame>
        <p:nvGraphicFramePr>
          <p:cNvPr id="31227" name="Group 507"/>
          <p:cNvGraphicFramePr>
            <a:graphicFrameLocks noGrp="1"/>
          </p:cNvGraphicFramePr>
          <p:nvPr>
            <p:ph type="tbl" idx="1"/>
          </p:nvPr>
        </p:nvGraphicFramePr>
        <p:xfrm>
          <a:off x="457200" y="1268413"/>
          <a:ext cx="3251200" cy="5230368"/>
        </p:xfrm>
        <a:graphic>
          <a:graphicData uri="http://schemas.openxmlformats.org/drawingml/2006/table">
            <a:tbl>
              <a:tblPr/>
              <a:tblGrid>
                <a:gridCol w="1219200"/>
                <a:gridCol w="1016000"/>
                <a:gridCol w="1016000"/>
              </a:tblGrid>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1" u="none" strike="noStrike" cap="none" normalizeH="0" baseline="0" smtClean="0">
                          <a:ln>
                            <a:noFill/>
                          </a:ln>
                          <a:solidFill>
                            <a:srgbClr val="000066"/>
                          </a:solidFill>
                          <a:effectLst/>
                          <a:latin typeface="Arial" charset="0"/>
                          <a:ea typeface="Times New Roman" pitchFamily="18" charset="0"/>
                          <a:cs typeface="Courier New" pitchFamily="49" charset="0"/>
                        </a:rPr>
                        <a:t>N</a:t>
                      </a:r>
                      <a:endPar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1" u="none" strike="noStrike" cap="none" normalizeH="0" baseline="0" smtClean="0">
                          <a:ln>
                            <a:noFill/>
                          </a:ln>
                          <a:solidFill>
                            <a:srgbClr val="000066"/>
                          </a:solidFill>
                          <a:effectLst/>
                          <a:latin typeface="Arial" charset="0"/>
                          <a:ea typeface="Times New Roman" pitchFamily="18" charset="0"/>
                          <a:cs typeface="Courier New" pitchFamily="49" charset="0"/>
                        </a:rPr>
                        <a:t>#W</a:t>
                      </a:r>
                      <a:endPar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1" u="none" strike="noStrike" cap="none" normalizeH="0" baseline="0" smtClean="0">
                          <a:ln>
                            <a:noFill/>
                          </a:ln>
                          <a:solidFill>
                            <a:srgbClr val="000066"/>
                          </a:solidFill>
                          <a:effectLst/>
                          <a:latin typeface="Arial" charset="0"/>
                          <a:ea typeface="Times New Roman" pitchFamily="18" charset="0"/>
                          <a:cs typeface="Courier New" pitchFamily="49" charset="0"/>
                        </a:rPr>
                        <a:t>#W</a:t>
                      </a:r>
                      <a:endPar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 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Average: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ea typeface="Times New Roman" pitchFamily="18" charset="0"/>
                          <a:cs typeface="Courier New" pitchFamily="49" charset="0"/>
                        </a:rPr>
                        <a:t>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3585" name="Text Box 508"/>
          <p:cNvSpPr txBox="1">
            <a:spLocks noChangeArrowheads="1"/>
          </p:cNvSpPr>
          <p:nvPr/>
        </p:nvSpPr>
        <p:spPr bwMode="auto">
          <a:xfrm>
            <a:off x="4140200" y="1341438"/>
            <a:ext cx="4646613" cy="1739900"/>
          </a:xfrm>
          <a:prstGeom prst="rect">
            <a:avLst/>
          </a:prstGeom>
          <a:noFill/>
          <a:ln w="9525">
            <a:noFill/>
            <a:miter lim="800000"/>
            <a:headEnd/>
            <a:tailEnd/>
          </a:ln>
        </p:spPr>
        <p:txBody>
          <a:bodyPr>
            <a:spAutoFit/>
          </a:bodyPr>
          <a:lstStyle/>
          <a:p>
            <a:r>
              <a:rPr lang="et-EE">
                <a:solidFill>
                  <a:srgbClr val="000066"/>
                </a:solidFill>
              </a:rPr>
              <a:t>How number of different words for an attribute changes;</a:t>
            </a:r>
            <a:r>
              <a:rPr lang="en-GB">
                <a:solidFill>
                  <a:srgbClr val="000066"/>
                </a:solidFill>
              </a:rPr>
              <a:t> 30 agent</a:t>
            </a:r>
            <a:r>
              <a:rPr lang="et-EE">
                <a:solidFill>
                  <a:srgbClr val="000066"/>
                </a:solidFill>
              </a:rPr>
              <a:t>s, </a:t>
            </a:r>
            <a:r>
              <a:rPr lang="en-GB">
                <a:solidFill>
                  <a:srgbClr val="000066"/>
                </a:solidFill>
              </a:rPr>
              <a:t> 2000 </a:t>
            </a:r>
            <a:r>
              <a:rPr lang="et-EE">
                <a:solidFill>
                  <a:srgbClr val="000066"/>
                </a:solidFill>
              </a:rPr>
              <a:t>communication acts</a:t>
            </a:r>
            <a:r>
              <a:rPr lang="en-GB">
                <a:solidFill>
                  <a:srgbClr val="000066"/>
                </a:solidFill>
              </a:rPr>
              <a:t>; </a:t>
            </a:r>
            <a:r>
              <a:rPr lang="et-EE">
                <a:solidFill>
                  <a:srgbClr val="000066"/>
                </a:solidFill>
              </a:rPr>
              <a:t>in the second column the probability to use agents "own" word was </a:t>
            </a:r>
            <a:r>
              <a:rPr lang="en-GB">
                <a:solidFill>
                  <a:srgbClr val="000066"/>
                </a:solidFill>
              </a:rPr>
              <a:t>0.9,</a:t>
            </a:r>
            <a:r>
              <a:rPr lang="et-EE">
                <a:solidFill>
                  <a:srgbClr val="000066"/>
                </a:solidFill>
              </a:rPr>
              <a:t> in the third  -</a:t>
            </a:r>
            <a:r>
              <a:rPr lang="en-GB">
                <a:solidFill>
                  <a:srgbClr val="000066"/>
                </a:solidFill>
              </a:rPr>
              <a:t> 0.1; </a:t>
            </a:r>
            <a:r>
              <a:rPr lang="et-EE">
                <a:solidFill>
                  <a:srgbClr val="000066"/>
                </a:solidFill>
              </a:rPr>
              <a:t>difference in averages is essential</a:t>
            </a:r>
            <a:r>
              <a:rPr lang="en-GB">
                <a:solidFill>
                  <a:srgbClr val="000066"/>
                </a:solidFill>
              </a:rPr>
              <a:t>.</a:t>
            </a:r>
            <a:r>
              <a:rPr lang="en-US">
                <a:solidFill>
                  <a:srgbClr val="000066"/>
                </a:solidFill>
              </a:rPr>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t-EE" smtClean="0"/>
              <a:t>Results(3)</a:t>
            </a:r>
            <a:endParaRPr lang="en-US" smtClean="0"/>
          </a:p>
        </p:txBody>
      </p:sp>
      <p:sp>
        <p:nvSpPr>
          <p:cNvPr id="64515" name="Text Box 97"/>
          <p:cNvSpPr txBox="1">
            <a:spLocks noChangeArrowheads="1"/>
          </p:cNvSpPr>
          <p:nvPr/>
        </p:nvSpPr>
        <p:spPr bwMode="auto">
          <a:xfrm>
            <a:off x="4284663" y="1628775"/>
            <a:ext cx="4646612" cy="1190625"/>
          </a:xfrm>
          <a:prstGeom prst="rect">
            <a:avLst/>
          </a:prstGeom>
          <a:noFill/>
          <a:ln w="9525">
            <a:noFill/>
            <a:miter lim="800000"/>
            <a:headEnd/>
            <a:tailEnd/>
          </a:ln>
        </p:spPr>
        <p:txBody>
          <a:bodyPr>
            <a:spAutoFit/>
          </a:bodyPr>
          <a:lstStyle/>
          <a:p>
            <a:r>
              <a:rPr lang="et-EE">
                <a:solidFill>
                  <a:srgbClr val="000066"/>
                </a:solidFill>
              </a:rPr>
              <a:t>Freaquences of different words for an attribute after</a:t>
            </a:r>
            <a:r>
              <a:rPr lang="en-GB">
                <a:solidFill>
                  <a:srgbClr val="000066"/>
                </a:solidFill>
              </a:rPr>
              <a:t> 10000 </a:t>
            </a:r>
            <a:r>
              <a:rPr lang="et-EE">
                <a:solidFill>
                  <a:srgbClr val="000066"/>
                </a:solidFill>
              </a:rPr>
              <a:t>communications</a:t>
            </a:r>
            <a:r>
              <a:rPr lang="en-GB">
                <a:solidFill>
                  <a:srgbClr val="000066"/>
                </a:solidFill>
              </a:rPr>
              <a:t> (10 agen</a:t>
            </a:r>
            <a:r>
              <a:rPr lang="et-EE">
                <a:solidFill>
                  <a:srgbClr val="000066"/>
                </a:solidFill>
              </a:rPr>
              <a:t>ts</a:t>
            </a:r>
            <a:r>
              <a:rPr lang="en-GB">
                <a:solidFill>
                  <a:srgbClr val="000066"/>
                </a:solidFill>
              </a:rPr>
              <a:t>, 12 attribu</a:t>
            </a:r>
            <a:r>
              <a:rPr lang="et-EE">
                <a:solidFill>
                  <a:srgbClr val="000066"/>
                </a:solidFill>
              </a:rPr>
              <a:t>u</a:t>
            </a:r>
            <a:r>
              <a:rPr lang="en-GB">
                <a:solidFill>
                  <a:srgbClr val="000066"/>
                </a:solidFill>
              </a:rPr>
              <a:t>t</a:t>
            </a:r>
            <a:r>
              <a:rPr lang="et-EE">
                <a:solidFill>
                  <a:srgbClr val="000066"/>
                </a:solidFill>
              </a:rPr>
              <a:t>i</a:t>
            </a:r>
            <a:r>
              <a:rPr lang="en-GB">
                <a:solidFill>
                  <a:srgbClr val="000066"/>
                </a:solidFill>
              </a:rPr>
              <a:t>). </a:t>
            </a:r>
            <a:r>
              <a:rPr lang="et-EE">
                <a:solidFill>
                  <a:srgbClr val="000066"/>
                </a:solidFill>
              </a:rPr>
              <a:t>For an attribute was always selected the most frequent word. </a:t>
            </a:r>
            <a:endParaRPr lang="en-US">
              <a:solidFill>
                <a:srgbClr val="000066"/>
              </a:solidFill>
            </a:endParaRPr>
          </a:p>
        </p:txBody>
      </p:sp>
      <p:graphicFrame>
        <p:nvGraphicFramePr>
          <p:cNvPr id="32001" name="Group 257"/>
          <p:cNvGraphicFramePr>
            <a:graphicFrameLocks noGrp="1"/>
          </p:cNvGraphicFramePr>
          <p:nvPr>
            <p:ph type="tbl" idx="1"/>
          </p:nvPr>
        </p:nvGraphicFramePr>
        <p:xfrm>
          <a:off x="457200" y="1600200"/>
          <a:ext cx="3683000" cy="4781551"/>
        </p:xfrm>
        <a:graphic>
          <a:graphicData uri="http://schemas.openxmlformats.org/drawingml/2006/table">
            <a:tbl>
              <a:tblPr/>
              <a:tblGrid>
                <a:gridCol w="642938"/>
                <a:gridCol w="3040062"/>
              </a:tblGrid>
              <a:tr h="550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Atr 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Frequencies of different words for this attribute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199,1,1,1,1,1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208,1,1,1,1,1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217,1,1,1,3,2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1,223,1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1,235,1,2,7,1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1,240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1,1,5,210,1,4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5,1,1,1,224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1,213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226,1,4,1,0,1,1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1,216,2,2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Arial" charset="0"/>
                          <a:ea typeface="Times New Roman" pitchFamily="18" charset="0"/>
                          <a:cs typeface="Courier New" pitchFamily="49" charset="0"/>
                        </a:rPr>
                        <a:t>198,2,1,1,1,5,4,1,1,1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t-EE" smtClean="0"/>
              <a:t>What we say and what we know</a:t>
            </a:r>
            <a:endParaRPr lang="en-US" smtClean="0"/>
          </a:p>
        </p:txBody>
      </p:sp>
      <p:sp>
        <p:nvSpPr>
          <p:cNvPr id="65539" name="Rectangle 3"/>
          <p:cNvSpPr>
            <a:spLocks noGrp="1" noChangeArrowheads="1"/>
          </p:cNvSpPr>
          <p:nvPr>
            <p:ph type="body" idx="1"/>
          </p:nvPr>
        </p:nvSpPr>
        <p:spPr>
          <a:xfrm>
            <a:off x="395288" y="1412875"/>
            <a:ext cx="3960812" cy="5256213"/>
          </a:xfrm>
        </p:spPr>
        <p:txBody>
          <a:bodyPr/>
          <a:lstStyle/>
          <a:p>
            <a:pPr marL="0" indent="0" eaLnBrk="1" hangingPunct="1">
              <a:lnSpc>
                <a:spcPct val="80000"/>
              </a:lnSpc>
              <a:buFontTx/>
              <a:buNone/>
            </a:pPr>
            <a:r>
              <a:rPr lang="en-GB" sz="2000" smtClean="0"/>
              <a:t>The first 10 series contained 100 full messages, the next 10 series were self-learning - 100 pure messages. </a:t>
            </a:r>
            <a:endParaRPr lang="et-EE" sz="2000" smtClean="0"/>
          </a:p>
          <a:p>
            <a:pPr marL="0" indent="0" eaLnBrk="1" hangingPunct="1">
              <a:lnSpc>
                <a:spcPct val="80000"/>
              </a:lnSpc>
              <a:buFontTx/>
              <a:buNone/>
            </a:pPr>
            <a:r>
              <a:rPr lang="en-GB" sz="2000" smtClean="0"/>
              <a:t>After every series percentage of common words (i.e. attributes and names, for which </a:t>
            </a:r>
            <a:r>
              <a:rPr lang="et-EE" sz="2000" smtClean="0"/>
              <a:t>agents</a:t>
            </a:r>
            <a:r>
              <a:rPr lang="en-GB" sz="2000" smtClean="0"/>
              <a:t> used the same word) and percentage of correctly understood messages was measured. </a:t>
            </a:r>
            <a:endParaRPr lang="et-EE" sz="2000" smtClean="0"/>
          </a:p>
          <a:p>
            <a:pPr marL="0" indent="0" eaLnBrk="1" hangingPunct="1">
              <a:lnSpc>
                <a:spcPct val="80000"/>
              </a:lnSpc>
              <a:buFontTx/>
              <a:buNone/>
            </a:pPr>
            <a:endParaRPr lang="et-EE" sz="2000" smtClean="0"/>
          </a:p>
          <a:p>
            <a:pPr marL="0" indent="0" eaLnBrk="1" hangingPunct="1">
              <a:lnSpc>
                <a:spcPct val="80000"/>
              </a:lnSpc>
              <a:buFontTx/>
              <a:buNone/>
            </a:pPr>
            <a:r>
              <a:rPr lang="et-EE" sz="2000" smtClean="0"/>
              <a:t>1. Message understanding was much higher/better than the number of common words </a:t>
            </a:r>
          </a:p>
          <a:p>
            <a:pPr marL="0" indent="0" eaLnBrk="1" hangingPunct="1">
              <a:lnSpc>
                <a:spcPct val="80000"/>
              </a:lnSpc>
              <a:buFontTx/>
              <a:buNone/>
            </a:pPr>
            <a:r>
              <a:rPr lang="et-EE" sz="2000" smtClean="0"/>
              <a:t>2. </a:t>
            </a:r>
            <a:r>
              <a:rPr lang="en-GB" sz="2000" smtClean="0"/>
              <a:t>The percentage of common words grows with pure messages nearly the same way as with full messages</a:t>
            </a:r>
            <a:r>
              <a:rPr lang="en-US" sz="2000" smtClean="0"/>
              <a:t> </a:t>
            </a:r>
          </a:p>
        </p:txBody>
      </p:sp>
      <p:pic>
        <p:nvPicPr>
          <p:cNvPr id="65540" name="Picture 4"/>
          <p:cNvPicPr>
            <a:picLocks noChangeAspect="1" noChangeArrowheads="1"/>
          </p:cNvPicPr>
          <p:nvPr/>
        </p:nvPicPr>
        <p:blipFill>
          <a:blip r:embed="rId2" cstate="print"/>
          <a:srcRect/>
          <a:stretch>
            <a:fillRect/>
          </a:stretch>
        </p:blipFill>
        <p:spPr bwMode="auto">
          <a:xfrm>
            <a:off x="4437063" y="1557338"/>
            <a:ext cx="4706937" cy="3238500"/>
          </a:xfrm>
          <a:prstGeom prst="rect">
            <a:avLst/>
          </a:prstGeom>
          <a:noFill/>
          <a:ln w="9525">
            <a:noFill/>
            <a:miter lim="800000"/>
            <a:headEnd/>
            <a:tailEnd/>
          </a:ln>
        </p:spPr>
      </p:pic>
      <p:sp>
        <p:nvSpPr>
          <p:cNvPr id="37893" name="Text Box 5"/>
          <p:cNvSpPr txBox="1">
            <a:spLocks noChangeArrowheads="1"/>
          </p:cNvSpPr>
          <p:nvPr/>
        </p:nvSpPr>
        <p:spPr bwMode="auto">
          <a:xfrm>
            <a:off x="4716463" y="5157788"/>
            <a:ext cx="4176712" cy="1430337"/>
          </a:xfrm>
          <a:prstGeom prst="rect">
            <a:avLst/>
          </a:prstGeom>
          <a:solidFill>
            <a:srgbClr val="FFFFCC"/>
          </a:solidFill>
          <a:ln w="9525">
            <a:solidFill>
              <a:srgbClr val="990033"/>
            </a:solidFill>
            <a:miter lim="800000"/>
            <a:headEnd/>
            <a:tailEnd/>
          </a:ln>
          <a:effectLst>
            <a:outerShdw dist="107763" dir="2700000" algn="ctr" rotWithShape="0">
              <a:schemeClr val="bg2">
                <a:alpha val="50000"/>
              </a:schemeClr>
            </a:outerShdw>
          </a:effectLst>
        </p:spPr>
        <p:txBody>
          <a:bodyPr lIns="38100" tIns="63500" rIns="38100" bIns="63500">
            <a:spAutoFit/>
          </a:bodyPr>
          <a:lstStyle/>
          <a:p>
            <a:pPr>
              <a:lnSpc>
                <a:spcPct val="75000"/>
              </a:lnSpc>
              <a:spcBef>
                <a:spcPct val="20000"/>
              </a:spcBef>
              <a:defRPr/>
            </a:pPr>
            <a:r>
              <a:rPr lang="en-GB"/>
              <a:t>" what children </a:t>
            </a:r>
            <a:r>
              <a:rPr lang="en-GB" i="1"/>
              <a:t>say</a:t>
            </a:r>
            <a:r>
              <a:rPr lang="en-GB"/>
              <a:t> ...is  a quite imperfect measure of what they </a:t>
            </a:r>
            <a:r>
              <a:rPr lang="en-GB" i="1"/>
              <a:t>know</a:t>
            </a:r>
            <a:r>
              <a:rPr lang="et-EE" i="1"/>
              <a:t>"</a:t>
            </a:r>
          </a:p>
          <a:p>
            <a:pPr>
              <a:lnSpc>
                <a:spcPct val="75000"/>
              </a:lnSpc>
              <a:spcBef>
                <a:spcPct val="20000"/>
              </a:spcBef>
              <a:defRPr/>
            </a:pPr>
            <a:r>
              <a:rPr lang="en-GB" i="1"/>
              <a:t>Bloom, P. Myths of word learning. In: D.G. Hall &amp; S.R. Waxman (Eds.) Weaving a lexicon, Cambridge, MA: MIT Press</a:t>
            </a:r>
            <a:r>
              <a:rPr lang="en-US"/>
              <a:t>  </a:t>
            </a:r>
          </a:p>
        </p:txBody>
      </p:sp>
      <p:sp>
        <p:nvSpPr>
          <p:cNvPr id="65542" name="AutoShape 6"/>
          <p:cNvSpPr>
            <a:spLocks noChangeArrowheads="1"/>
          </p:cNvSpPr>
          <p:nvPr/>
        </p:nvSpPr>
        <p:spPr bwMode="auto">
          <a:xfrm>
            <a:off x="34925" y="4652963"/>
            <a:ext cx="288925" cy="144462"/>
          </a:xfrm>
          <a:prstGeom prst="rightArrow">
            <a:avLst>
              <a:gd name="adj1" fmla="val 50000"/>
              <a:gd name="adj2" fmla="val 50000"/>
            </a:avLst>
          </a:prstGeom>
          <a:solidFill>
            <a:srgbClr val="A50021"/>
          </a:solidFill>
          <a:ln w="9525">
            <a:solidFill>
              <a:schemeClr val="tx1"/>
            </a:solidFill>
            <a:miter lim="800000"/>
            <a:headEnd/>
            <a:tailEnd/>
          </a:ln>
        </p:spPr>
        <p:txBody>
          <a:bodyPr wrap="none" anchor="ctr"/>
          <a:lstStyle/>
          <a:p>
            <a:endParaRPr lang="et-EE"/>
          </a:p>
        </p:txBody>
      </p:sp>
      <p:sp>
        <p:nvSpPr>
          <p:cNvPr id="65543" name="AutoShape 7"/>
          <p:cNvSpPr>
            <a:spLocks noChangeArrowheads="1"/>
          </p:cNvSpPr>
          <p:nvPr/>
        </p:nvSpPr>
        <p:spPr bwMode="auto">
          <a:xfrm>
            <a:off x="34925" y="5373688"/>
            <a:ext cx="288925" cy="144462"/>
          </a:xfrm>
          <a:prstGeom prst="rightArrow">
            <a:avLst>
              <a:gd name="adj1" fmla="val 50000"/>
              <a:gd name="adj2" fmla="val 50000"/>
            </a:avLst>
          </a:prstGeom>
          <a:solidFill>
            <a:srgbClr val="A50021"/>
          </a:solidFill>
          <a:ln w="9525">
            <a:solidFill>
              <a:schemeClr val="tx1"/>
            </a:solidFill>
            <a:miter lim="800000"/>
            <a:headEnd/>
            <a:tailEnd/>
          </a:ln>
        </p:spPr>
        <p:txBody>
          <a:bodyPr wrap="none" anchor="ctr"/>
          <a:lstStyle/>
          <a:p>
            <a:endParaRPr lang="et-EE"/>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t-EE" smtClean="0"/>
              <a:t>Vocabulary spurt</a:t>
            </a:r>
            <a:endParaRPr lang="en-US" smtClean="0"/>
          </a:p>
        </p:txBody>
      </p:sp>
      <p:sp>
        <p:nvSpPr>
          <p:cNvPr id="66563" name="Rectangle 3"/>
          <p:cNvSpPr>
            <a:spLocks noGrp="1" noChangeArrowheads="1"/>
          </p:cNvSpPr>
          <p:nvPr>
            <p:ph type="body" idx="1"/>
          </p:nvPr>
        </p:nvSpPr>
        <p:spPr>
          <a:xfrm>
            <a:off x="3348038" y="5516563"/>
            <a:ext cx="5616575" cy="1152525"/>
          </a:xfrm>
        </p:spPr>
        <p:txBody>
          <a:bodyPr/>
          <a:lstStyle/>
          <a:p>
            <a:pPr marL="0" indent="0" algn="ctr" eaLnBrk="1" hangingPunct="1">
              <a:buFontTx/>
              <a:buNone/>
            </a:pPr>
            <a:r>
              <a:rPr lang="en-GB" sz="2000" smtClean="0"/>
              <a:t>Percentages of correctly understood messages in series of communication acts with different number O of objects</a:t>
            </a:r>
            <a:r>
              <a:rPr lang="en-US" sz="2000" smtClean="0"/>
              <a:t> </a:t>
            </a:r>
          </a:p>
        </p:txBody>
      </p:sp>
      <p:pic>
        <p:nvPicPr>
          <p:cNvPr id="66564" name="Picture 4"/>
          <p:cNvPicPr>
            <a:picLocks noChangeAspect="1" noChangeArrowheads="1"/>
          </p:cNvPicPr>
          <p:nvPr/>
        </p:nvPicPr>
        <p:blipFill>
          <a:blip r:embed="rId2" cstate="print"/>
          <a:srcRect/>
          <a:stretch>
            <a:fillRect/>
          </a:stretch>
        </p:blipFill>
        <p:spPr bwMode="auto">
          <a:xfrm>
            <a:off x="3275013" y="1390650"/>
            <a:ext cx="5868987" cy="4076700"/>
          </a:xfrm>
          <a:prstGeom prst="rect">
            <a:avLst/>
          </a:prstGeom>
          <a:noFill/>
          <a:ln w="9525">
            <a:noFill/>
            <a:miter lim="800000"/>
            <a:headEnd/>
            <a:tailEnd/>
          </a:ln>
        </p:spPr>
      </p:pic>
      <p:sp>
        <p:nvSpPr>
          <p:cNvPr id="66565" name="Rectangle 5">
            <a:hlinkClick r:id="rId3" action="ppaction://hlinksldjump" tooltip="Dromi, E. (1987). Early lexical development. Cambridge: Cambridge University Press"/>
          </p:cNvPr>
          <p:cNvSpPr>
            <a:spLocks noChangeArrowheads="1"/>
          </p:cNvSpPr>
          <p:nvPr/>
        </p:nvSpPr>
        <p:spPr bwMode="auto">
          <a:xfrm>
            <a:off x="250825" y="1484313"/>
            <a:ext cx="2952750" cy="4321175"/>
          </a:xfrm>
          <a:prstGeom prst="rect">
            <a:avLst/>
          </a:prstGeom>
          <a:noFill/>
          <a:ln w="9525">
            <a:noFill/>
            <a:miter lim="800000"/>
            <a:headEnd/>
            <a:tailEnd/>
          </a:ln>
        </p:spPr>
        <p:txBody>
          <a:bodyPr/>
          <a:lstStyle/>
          <a:p>
            <a:pPr>
              <a:spcBef>
                <a:spcPct val="20000"/>
              </a:spcBef>
            </a:pPr>
            <a:r>
              <a:rPr lang="en-US" sz="2000">
                <a:solidFill>
                  <a:srgbClr val="003366"/>
                </a:solidFill>
              </a:rPr>
              <a:t>Many specialists in child learning claim, that at about 16 months of age, or when a child has learned about 50 words children word learning sharply accelerates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Conclusions</a:t>
            </a:r>
            <a:endParaRPr lang="et-EE" dirty="0"/>
          </a:p>
        </p:txBody>
      </p:sp>
      <p:sp>
        <p:nvSpPr>
          <p:cNvPr id="3" name="Content Placeholder 2"/>
          <p:cNvSpPr>
            <a:spLocks noGrp="1"/>
          </p:cNvSpPr>
          <p:nvPr>
            <p:ph idx="1"/>
          </p:nvPr>
        </p:nvSpPr>
        <p:spPr/>
        <p:txBody>
          <a:bodyPr/>
          <a:lstStyle/>
          <a:p>
            <a:r>
              <a:rPr lang="et-EE" dirty="0" smtClean="0"/>
              <a:t>If agents </a:t>
            </a:r>
          </a:p>
          <a:p>
            <a:pPr lvl="1"/>
            <a:r>
              <a:rPr lang="et-EE" dirty="0" smtClean="0"/>
              <a:t>have memory and can perceive their environment</a:t>
            </a:r>
          </a:p>
          <a:p>
            <a:pPr lvl="1"/>
            <a:r>
              <a:rPr lang="et-EE" dirty="0" smtClean="0"/>
              <a:t>are able to create different signals</a:t>
            </a:r>
          </a:p>
          <a:p>
            <a:pPr lvl="1"/>
            <a:r>
              <a:rPr lang="et-EE" dirty="0" smtClean="0"/>
              <a:t>are eager to share their perceptions</a:t>
            </a:r>
          </a:p>
          <a:p>
            <a:r>
              <a:rPr lang="et-EE" dirty="0" smtClean="0"/>
              <a:t>Then very simple data structures for agents and algoritms for creating and processing messages allows agents to create common language, i.e. the process converges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t-EE" smtClean="0"/>
          </a:p>
        </p:txBody>
      </p:sp>
      <p:sp>
        <p:nvSpPr>
          <p:cNvPr id="3" name="Content Placeholder 2"/>
          <p:cNvSpPr>
            <a:spLocks noGrp="1"/>
          </p:cNvSpPr>
          <p:nvPr>
            <p:ph idx="1"/>
          </p:nvPr>
        </p:nvSpPr>
        <p:spPr/>
        <p:txBody>
          <a:bodyPr>
            <a:normAutofit fontScale="77500" lnSpcReduction="20000"/>
          </a:bodyPr>
          <a:lstStyle/>
          <a:p>
            <a:pPr>
              <a:defRPr/>
            </a:pPr>
            <a:endParaRPr lang="et-EE" dirty="0" smtClean="0"/>
          </a:p>
          <a:p>
            <a:pPr>
              <a:defRPr/>
            </a:pPr>
            <a:r>
              <a:rPr lang="en-US" dirty="0" smtClean="0"/>
              <a:t>Tom Stonier </a:t>
            </a:r>
            <a:r>
              <a:rPr lang="et-EE" dirty="0" smtClean="0"/>
              <a:t>: </a:t>
            </a:r>
            <a:r>
              <a:rPr lang="en-US" dirty="0" smtClean="0"/>
              <a:t>information is a part of the physical universe the same way as matter and energy.  Degree of organization of a system is a measure of its information.</a:t>
            </a:r>
            <a:endParaRPr lang="et-EE" dirty="0" smtClean="0"/>
          </a:p>
          <a:p>
            <a:pPr lvl="1">
              <a:defRPr/>
            </a:pPr>
            <a:r>
              <a:rPr lang="et-EE" dirty="0" smtClean="0"/>
              <a:t>T. </a:t>
            </a:r>
            <a:r>
              <a:rPr lang="et-EE" dirty="0" err="1" smtClean="0"/>
              <a:t>Stonier</a:t>
            </a:r>
            <a:r>
              <a:rPr lang="et-EE" dirty="0" smtClean="0"/>
              <a:t>. </a:t>
            </a:r>
            <a:r>
              <a:rPr lang="et-EE" dirty="0" err="1" smtClean="0"/>
              <a:t>Information</a:t>
            </a:r>
            <a:r>
              <a:rPr lang="et-EE" dirty="0" smtClean="0"/>
              <a:t> and </a:t>
            </a:r>
            <a:r>
              <a:rPr lang="et-EE" dirty="0" err="1" smtClean="0"/>
              <a:t>the</a:t>
            </a:r>
            <a:r>
              <a:rPr lang="et-EE" dirty="0" smtClean="0"/>
              <a:t> </a:t>
            </a:r>
            <a:r>
              <a:rPr lang="et-EE" dirty="0" err="1" smtClean="0"/>
              <a:t>Internal</a:t>
            </a:r>
            <a:r>
              <a:rPr lang="et-EE" dirty="0" smtClean="0"/>
              <a:t> </a:t>
            </a:r>
            <a:r>
              <a:rPr lang="et-EE" dirty="0" err="1" smtClean="0"/>
              <a:t>Structure</a:t>
            </a:r>
            <a:r>
              <a:rPr lang="et-EE" dirty="0" smtClean="0"/>
              <a:t> </a:t>
            </a:r>
            <a:r>
              <a:rPr lang="et-EE" dirty="0" err="1" smtClean="0"/>
              <a:t>of</a:t>
            </a:r>
            <a:r>
              <a:rPr lang="et-EE" dirty="0" smtClean="0"/>
              <a:t> </a:t>
            </a:r>
            <a:r>
              <a:rPr lang="et-EE" dirty="0" err="1" smtClean="0"/>
              <a:t>the</a:t>
            </a:r>
            <a:r>
              <a:rPr lang="et-EE" dirty="0" smtClean="0"/>
              <a:t> </a:t>
            </a:r>
            <a:r>
              <a:rPr lang="et-EE" dirty="0" err="1" smtClean="0"/>
              <a:t>Universe</a:t>
            </a:r>
            <a:r>
              <a:rPr lang="et-EE" dirty="0" smtClean="0"/>
              <a:t>. </a:t>
            </a:r>
            <a:r>
              <a:rPr lang="et-EE" dirty="0" err="1" smtClean="0"/>
              <a:t>Springer</a:t>
            </a:r>
            <a:r>
              <a:rPr lang="et-EE" dirty="0" smtClean="0"/>
              <a:t> </a:t>
            </a:r>
            <a:r>
              <a:rPr lang="et-EE" dirty="0" err="1" smtClean="0"/>
              <a:t>Verlag</a:t>
            </a:r>
            <a:r>
              <a:rPr lang="et-EE" dirty="0" smtClean="0"/>
              <a:t> 1990</a:t>
            </a:r>
          </a:p>
          <a:p>
            <a:pPr>
              <a:defRPr/>
            </a:pPr>
            <a:r>
              <a:rPr lang="en-US" dirty="0" smtClean="0"/>
              <a:t>Creationists</a:t>
            </a:r>
            <a:r>
              <a:rPr lang="et-EE" dirty="0" smtClean="0"/>
              <a:t>: </a:t>
            </a:r>
            <a:r>
              <a:rPr lang="en-US" dirty="0" smtClean="0"/>
              <a:t>similarly </a:t>
            </a:r>
            <a:r>
              <a:rPr lang="en-US" dirty="0"/>
              <a:t>to energy and mass conservation laws there is a law of conservation of information - information cannot be created by either natural processes or </a:t>
            </a:r>
            <a:r>
              <a:rPr lang="en-US" dirty="0" smtClean="0"/>
              <a:t>chance</a:t>
            </a:r>
            <a:endParaRPr lang="et-EE" dirty="0" smtClean="0"/>
          </a:p>
          <a:p>
            <a:pPr lvl="1">
              <a:defRPr/>
            </a:pPr>
            <a:r>
              <a:rPr lang="en-US" dirty="0"/>
              <a:t>Darwinian Evolution could not create the myriads of Biological Information - Darwinian selection often significantly outperforms blind search , so it has to use some outside information supplied by some Creator</a:t>
            </a:r>
            <a:endParaRPr lang="et-E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mergence of Communication and Informat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ommunikatsio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ommunikatsio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ommunikatsio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ommunikatsio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ommunikatsio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ommunikatsio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ommunikatsio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ommunikatsio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ommunikatsio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ommunikatsio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ommunikatsio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ommunikatsio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Emergence of Communication and Information</Template>
  <TotalTime>2763</TotalTime>
  <Words>4488</Words>
  <Application>Microsoft Office PowerPoint</Application>
  <PresentationFormat>On-screen Show (4:3)</PresentationFormat>
  <Paragraphs>622</Paragraphs>
  <Slides>89</Slides>
  <Notes>0</Notes>
  <HiddenSlides>3</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89</vt:i4>
      </vt:variant>
    </vt:vector>
  </HeadingPairs>
  <TitlesOfParts>
    <vt:vector size="93" baseType="lpstr">
      <vt:lpstr>Emergence of Communication and Information</vt:lpstr>
      <vt:lpstr>1_Custom Design</vt:lpstr>
      <vt:lpstr>Equation</vt:lpstr>
      <vt:lpstr>Document</vt:lpstr>
      <vt:lpstr>Emergence of Communication and Information </vt:lpstr>
      <vt:lpstr>Issues:</vt:lpstr>
      <vt:lpstr>Information</vt:lpstr>
      <vt:lpstr>Information Systems</vt:lpstr>
      <vt:lpstr>Slide 5</vt:lpstr>
      <vt:lpstr>What is Information ?</vt:lpstr>
      <vt:lpstr>What is Information ?</vt:lpstr>
      <vt:lpstr>Slide 8</vt:lpstr>
      <vt:lpstr>Slide 9</vt:lpstr>
      <vt:lpstr>Properties of Information</vt:lpstr>
      <vt:lpstr>Slide 11</vt:lpstr>
      <vt:lpstr>Slide 12</vt:lpstr>
      <vt:lpstr>Claude Shannon</vt:lpstr>
      <vt:lpstr>Slide 14</vt:lpstr>
      <vt:lpstr>Growth</vt:lpstr>
      <vt:lpstr>Slide 16</vt:lpstr>
      <vt:lpstr>What is Information?</vt:lpstr>
      <vt:lpstr>Slide 18</vt:lpstr>
      <vt:lpstr>Slide 19</vt:lpstr>
      <vt:lpstr>Singularity</vt:lpstr>
      <vt:lpstr>Increase of Information</vt:lpstr>
      <vt:lpstr>Internet</vt:lpstr>
      <vt:lpstr>Change of Storage Media</vt:lpstr>
      <vt:lpstr>New communication formats</vt:lpstr>
      <vt:lpstr>Singularity</vt:lpstr>
      <vt:lpstr>Google</vt:lpstr>
      <vt:lpstr>Slide 27</vt:lpstr>
      <vt:lpstr>Interactions</vt:lpstr>
      <vt:lpstr>Interactions</vt:lpstr>
      <vt:lpstr>Interactions with environment</vt:lpstr>
      <vt:lpstr>Information and Life</vt:lpstr>
      <vt:lpstr>Entropy</vt:lpstr>
      <vt:lpstr>Entropy</vt:lpstr>
      <vt:lpstr>Life – entropy reducer</vt:lpstr>
      <vt:lpstr>Plants</vt:lpstr>
      <vt:lpstr>Animals</vt:lpstr>
      <vt:lpstr>Humans – best reducer of entropy</vt:lpstr>
      <vt:lpstr>Humans – best information processing devices</vt:lpstr>
      <vt:lpstr>Language</vt:lpstr>
      <vt:lpstr>Language - how, when and why did it emerge ?</vt:lpstr>
      <vt:lpstr>Language - how, when and why did it emerge ?</vt:lpstr>
      <vt:lpstr>Language is our proxy of the World</vt:lpstr>
      <vt:lpstr>Language studies top-down</vt:lpstr>
      <vt:lpstr>Language studies top-down</vt:lpstr>
      <vt:lpstr>Cyc, OpenCyc, Shema</vt:lpstr>
      <vt:lpstr>Language study: bottom-up</vt:lpstr>
      <vt:lpstr>Handling language bottom-up</vt:lpstr>
      <vt:lpstr>Computer experiments (Steels)</vt:lpstr>
      <vt:lpstr>How we perceive world?</vt:lpstr>
      <vt:lpstr>We see things differently</vt:lpstr>
      <vt:lpstr>Language</vt:lpstr>
      <vt:lpstr>Galoi’s Connection</vt:lpstr>
      <vt:lpstr>Meaning</vt:lpstr>
      <vt:lpstr>Semantics - Scott</vt:lpstr>
      <vt:lpstr>Semantics - Hoare</vt:lpstr>
      <vt:lpstr>what is a Proof ?</vt:lpstr>
      <vt:lpstr>Truth and Proof</vt:lpstr>
      <vt:lpstr>Truth and Proof</vt:lpstr>
      <vt:lpstr>How to investigate a process?</vt:lpstr>
      <vt:lpstr>Simulations of Emergence of language</vt:lpstr>
      <vt:lpstr>Simulation setup</vt:lpstr>
      <vt:lpstr>Nearness (proximity)</vt:lpstr>
      <vt:lpstr>Storing and communicating</vt:lpstr>
      <vt:lpstr>Language of an agent</vt:lpstr>
      <vt:lpstr>Information compression: Names</vt:lpstr>
      <vt:lpstr>Agent’s data Structure</vt:lpstr>
      <vt:lpstr>Communication act</vt:lpstr>
      <vt:lpstr>Learning worlds</vt:lpstr>
      <vt:lpstr>Local Environments</vt:lpstr>
      <vt:lpstr>Communication act</vt:lpstr>
      <vt:lpstr>Information processing</vt:lpstr>
      <vt:lpstr>Maximum entropy modelling</vt:lpstr>
      <vt:lpstr>Entropy of the World</vt:lpstr>
      <vt:lpstr>Object-oriented view</vt:lpstr>
      <vt:lpstr>Entropy of a language</vt:lpstr>
      <vt:lpstr>Properties</vt:lpstr>
      <vt:lpstr>Measures of Convergence</vt:lpstr>
      <vt:lpstr>Proliferation of Words</vt:lpstr>
      <vt:lpstr>Example</vt:lpstr>
      <vt:lpstr>Slide 80</vt:lpstr>
      <vt:lpstr>Strategies</vt:lpstr>
      <vt:lpstr>More active strategies</vt:lpstr>
      <vt:lpstr>Self-learning</vt:lpstr>
      <vt:lpstr>Results(1)</vt:lpstr>
      <vt:lpstr>Results(2)</vt:lpstr>
      <vt:lpstr>Results(3)</vt:lpstr>
      <vt:lpstr>What we say and what we know</vt:lpstr>
      <vt:lpstr>Vocabulary spurt</vt:lpstr>
      <vt:lpstr>Conclusions</vt:lpstr>
    </vt:vector>
  </TitlesOfParts>
  <Company>Tallinn University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Emergence of Communication and Information</dc:title>
  <dc:creator>jaakhenno</dc:creator>
  <cp:lastModifiedBy>jaakhenno</cp:lastModifiedBy>
  <cp:revision>181</cp:revision>
  <dcterms:created xsi:type="dcterms:W3CDTF">2012-05-01T06:02:45Z</dcterms:created>
  <dcterms:modified xsi:type="dcterms:W3CDTF">2012-06-05T17:13:27Z</dcterms:modified>
</cp:coreProperties>
</file>